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Default Extension="xls" ContentType="application/vnd.ms-exce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embeddings/Microsoft_Equation15.bin" ContentType="application/vnd.openxmlformats-officedocument.oleObject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42.xml" ContentType="application/vnd.openxmlformats-officedocument.presentationml.slide+xml"/>
  <Override PartName="/docProps/app.xml" ContentType="application/vnd.openxmlformats-officedocument.extended-propertie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embeddings/Microsoft_Equation11.bin" ContentType="application/vnd.openxmlformats-officedocument.oleObject"/>
  <Override PartName="/ppt/embeddings/Microsoft_Equation12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slides/slide34.xml" ContentType="application/vnd.openxmlformats-officedocument.presentationml.slide+xml"/>
  <Override PartName="/ppt/notesSlides/notesSlide12.xml" ContentType="application/vnd.openxmlformats-officedocument.presentationml.notesSlide+xml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317" r:id="rId12"/>
    <p:sldId id="333" r:id="rId13"/>
    <p:sldId id="316" r:id="rId14"/>
    <p:sldId id="337" r:id="rId15"/>
    <p:sldId id="338" r:id="rId16"/>
    <p:sldId id="270" r:id="rId17"/>
    <p:sldId id="324" r:id="rId18"/>
    <p:sldId id="325" r:id="rId19"/>
    <p:sldId id="326" r:id="rId20"/>
    <p:sldId id="334" r:id="rId21"/>
    <p:sldId id="327" r:id="rId22"/>
    <p:sldId id="328" r:id="rId23"/>
    <p:sldId id="329" r:id="rId24"/>
    <p:sldId id="330" r:id="rId25"/>
    <p:sldId id="281" r:id="rId26"/>
    <p:sldId id="335" r:id="rId27"/>
    <p:sldId id="283" r:id="rId28"/>
    <p:sldId id="314" r:id="rId29"/>
    <p:sldId id="315" r:id="rId30"/>
    <p:sldId id="340" r:id="rId31"/>
    <p:sldId id="339" r:id="rId32"/>
    <p:sldId id="342" r:id="rId33"/>
    <p:sldId id="285" r:id="rId34"/>
    <p:sldId id="286" r:id="rId35"/>
    <p:sldId id="318" r:id="rId36"/>
    <p:sldId id="319" r:id="rId37"/>
    <p:sldId id="320" r:id="rId38"/>
    <p:sldId id="321" r:id="rId39"/>
    <p:sldId id="322" r:id="rId40"/>
    <p:sldId id="323" r:id="rId41"/>
    <p:sldId id="336" r:id="rId42"/>
    <p:sldId id="331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9419" autoAdjust="0"/>
    <p:restoredTop sz="85088" autoAdjust="0"/>
  </p:normalViewPr>
  <p:slideViewPr>
    <p:cSldViewPr snapToObjects="1">
      <p:cViewPr>
        <p:scale>
          <a:sx n="100" d="100"/>
          <a:sy n="100" d="100"/>
        </p:scale>
        <p:origin x="-77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tableStyles" Target="tableStyles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handoutMaster" Target="handoutMasters/handoutMaster1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theme" Target="theme/theme1.xml"/><Relationship Id="rId44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printerSettings" Target="printerSettings/printerSettings1.bin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4" Type="http://schemas.openxmlformats.org/officeDocument/2006/relationships/image" Target="../media/image7.emf"/><Relationship Id="rId1" Type="http://schemas.openxmlformats.org/officeDocument/2006/relationships/image" Target="../media/image5.emf"/><Relationship Id="rId2" Type="http://schemas.openxmlformats.org/officeDocument/2006/relationships/image" Target="../media/image4.emf"/><Relationship Id="rId3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ict"/><Relationship Id="rId1" Type="http://schemas.openxmlformats.org/officeDocument/2006/relationships/image" Target="../media/image13.pict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CB3EE-618F-9041-8232-DB47616419AE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21D28-B744-024C-8979-BCDE49647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EEED1-AE5F-1148-889E-38D4C15B1218}" type="datetimeFigureOut">
              <a:rPr lang="en-US" smtClean="0"/>
              <a:pPr/>
              <a:t>3/1/12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92E65-54D9-1849-B9B3-BD14E3A5B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>
              <a:latin typeface="Arial" pitchFamily="38" charset="0"/>
              <a:ea typeface="ＭＳ Ｐゴシック" pitchFamily="38" charset="-128"/>
              <a:cs typeface="ＭＳ Ｐゴシック" pitchFamily="38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 for coming.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</a:t>
            </a:r>
            <a:r>
              <a:rPr lang="en-US" dirty="0" smtClean="0"/>
              <a:t>would like to thank my PhD advisor Danny </a:t>
            </a:r>
            <a:r>
              <a:rPr lang="en-US" dirty="0" err="1" smtClean="0"/>
              <a:t>Dolev</a:t>
            </a:r>
            <a:r>
              <a:rPr lang="en-US" dirty="0" smtClean="0"/>
              <a:t> who taught me how to unlock the door to the </a:t>
            </a:r>
            <a:r>
              <a:rPr lang="en-US" dirty="0" smtClean="0"/>
              <a:t>world,</a:t>
            </a:r>
          </a:p>
          <a:p>
            <a:r>
              <a:rPr lang="en-US" dirty="0" smtClean="0"/>
              <a:t>and </a:t>
            </a:r>
            <a:r>
              <a:rPr lang="en-US" dirty="0" smtClean="0"/>
              <a:t>to my partner in life, Michal, who carried me through that door.</a:t>
            </a:r>
          </a:p>
          <a:p>
            <a:endParaRPr lang="en-US" dirty="0" smtClean="0"/>
          </a:p>
          <a:p>
            <a:r>
              <a:rPr lang="en-US" dirty="0" smtClean="0"/>
              <a:t>I am going to talk mostly about technology and the process of inventing it</a:t>
            </a:r>
          </a:p>
          <a:p>
            <a:r>
              <a:rPr lang="en-US" dirty="0" smtClean="0"/>
              <a:t>and making it a reality, but in the end it all comes down to people.</a:t>
            </a:r>
          </a:p>
          <a:p>
            <a:endParaRPr lang="en-US" dirty="0" smtClean="0"/>
          </a:p>
          <a:p>
            <a:r>
              <a:rPr lang="en-US" dirty="0" smtClean="0"/>
              <a:t>I am fortunate to have all these people investing in me and my crazy dreams. </a:t>
            </a:r>
          </a:p>
          <a:p>
            <a:r>
              <a:rPr lang="en-US" dirty="0" smtClean="0"/>
              <a:t>There is no way I can do justice</a:t>
            </a:r>
            <a:r>
              <a:rPr lang="en-US" baseline="0" dirty="0" smtClean="0"/>
              <a:t> </a:t>
            </a:r>
            <a:r>
              <a:rPr lang="en-US" dirty="0" smtClean="0"/>
              <a:t>explaining the contribution of each of them in today's talk.</a:t>
            </a:r>
          </a:p>
          <a:p>
            <a:r>
              <a:rPr lang="en-US" dirty="0" smtClean="0"/>
              <a:t>Thank</a:t>
            </a:r>
            <a:r>
              <a:rPr lang="en-US" baseline="0" dirty="0" smtClean="0"/>
              <a:t> you to all.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</a:t>
            </a:r>
            <a:r>
              <a:rPr lang="en-US" dirty="0" smtClean="0"/>
              <a:t>would like to especially note three "waves" of students that worked with me here at the </a:t>
            </a:r>
          </a:p>
          <a:p>
            <a:r>
              <a:rPr lang="en-US" dirty="0" smtClean="0"/>
              <a:t>distributed systems and networks lab.</a:t>
            </a:r>
            <a:r>
              <a:rPr lang="en-US" baseline="0" dirty="0" smtClean="0"/>
              <a:t> </a:t>
            </a:r>
            <a:r>
              <a:rPr lang="en-US" dirty="0" smtClean="0"/>
              <a:t>A new, forth wave is picking</a:t>
            </a:r>
            <a:r>
              <a:rPr lang="en-US" baseline="0" dirty="0" smtClean="0"/>
              <a:t>  up</a:t>
            </a:r>
            <a:r>
              <a:rPr lang="en-US" dirty="0" smtClean="0"/>
              <a:t> these days.</a:t>
            </a:r>
          </a:p>
          <a:p>
            <a:endParaRPr lang="en-US" dirty="0" smtClean="0"/>
          </a:p>
          <a:p>
            <a:r>
              <a:rPr lang="en-US" dirty="0" smtClean="0"/>
              <a:t>The work I’ll describe in the first two parts of the talk was mainly done by</a:t>
            </a:r>
          </a:p>
          <a:p>
            <a:r>
              <a:rPr lang="en-US" dirty="0" err="1" smtClean="0"/>
              <a:t>Claudiu</a:t>
            </a:r>
            <a:r>
              <a:rPr lang="en-US" dirty="0" smtClean="0"/>
              <a:t> </a:t>
            </a:r>
            <a:r>
              <a:rPr lang="en-US" dirty="0" err="1" smtClean="0"/>
              <a:t>Danilov</a:t>
            </a:r>
            <a:r>
              <a:rPr lang="en-US" dirty="0" smtClean="0"/>
              <a:t>, standing on the shoulders of Jonathan Stanton. The</a:t>
            </a:r>
          </a:p>
          <a:p>
            <a:r>
              <a:rPr lang="en-US" dirty="0" smtClean="0"/>
              <a:t>technical work on the third</a:t>
            </a:r>
            <a:r>
              <a:rPr lang="en-US" baseline="0" dirty="0" smtClean="0"/>
              <a:t> </a:t>
            </a:r>
            <a:r>
              <a:rPr lang="en-US" dirty="0" smtClean="0"/>
              <a:t>part was mainly done by my Spread Concepts partner</a:t>
            </a:r>
          </a:p>
          <a:p>
            <a:r>
              <a:rPr lang="en-US" dirty="0" smtClean="0"/>
              <a:t>John Schultz and my </a:t>
            </a:r>
            <a:r>
              <a:rPr lang="en-US" dirty="0" err="1" smtClean="0"/>
              <a:t>LiveTimeNet</a:t>
            </a:r>
            <a:r>
              <a:rPr lang="en-US" dirty="0" smtClean="0"/>
              <a:t> colleague John Lane, both past</a:t>
            </a:r>
            <a:r>
              <a:rPr lang="en-US" baseline="0" dirty="0" smtClean="0"/>
              <a:t> </a:t>
            </a:r>
            <a:r>
              <a:rPr lang="en-US" dirty="0" smtClean="0"/>
              <a:t>graduates of the lab.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92E65-54D9-1849-B9B3-BD14E3A5BEB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DB675-9CDA-9544-8DD8-A7EF2B941B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dsn.jhu.edu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1.xls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xcel_97_-_2004_Worksheet3.xls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2.xls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xcel_97_-_2004_Worksheet7.xls"/><Relationship Id="rId4" Type="http://schemas.openxmlformats.org/officeDocument/2006/relationships/oleObject" Target="../embeddings/Microsoft_Excel_97_-_2004_Worksheet5.xls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4.xls"/><Relationship Id="rId5" Type="http://schemas.openxmlformats.org/officeDocument/2006/relationships/oleObject" Target="../embeddings/Microsoft_Excel_97_-_2004_Worksheet6.xls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8.xls"/><Relationship Id="rId1" Type="http://schemas.openxmlformats.org/officeDocument/2006/relationships/vmlDrawing" Target="../drawings/vmlDrawing5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ines.or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xcel_97_-_2004_Worksheet10.xls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9.xls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2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1.bin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xcel_97_-_2004_Worksheet14.xls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13.xls"/><Relationship Id="rId5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5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9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Pal_HD:Users:yairamir:Amir:SIGMA:LTN:Patents:LTN_AlmostReliableLink_Disclosure_Dec22.doc!OLE_LINK1" TargetMode="External"/><Relationship Id="rId1" Type="http://schemas.openxmlformats.org/officeDocument/2006/relationships/vmlDrawing" Target="../drawings/vmlDrawing11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-76200"/>
            <a:ext cx="8382000" cy="1879600"/>
          </a:xfrm>
          <a:noFill/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Overlays to Clouds: </a:t>
            </a: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/>
            </a:r>
            <a:br>
              <a:rPr lang="en-US" dirty="0" smtClean="0">
                <a:ea typeface="ＭＳ Ｐゴシック" pitchFamily="38" charset="-128"/>
                <a:cs typeface="ＭＳ Ｐゴシック" pitchFamily="38" charset="-128"/>
              </a:rPr>
            </a:br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Inventing a New Network Paradigm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35000" y="5452358"/>
            <a:ext cx="7924800" cy="1177042"/>
          </a:xfrm>
          <a:noFill/>
        </p:spPr>
        <p:txBody>
          <a:bodyPr>
            <a:normAutofit lnSpcReduction="10000"/>
          </a:bodyPr>
          <a:lstStyle/>
          <a:p>
            <a:pPr marL="342900" indent="-342900">
              <a:spcBef>
                <a:spcPct val="0"/>
              </a:spcBef>
            </a:pPr>
            <a:r>
              <a:rPr lang="en-US" sz="1800" b="1" dirty="0">
                <a:solidFill>
                  <a:schemeClr val="tx2"/>
                </a:solidFill>
                <a:ea typeface="ＭＳ Ｐゴシック" pitchFamily="38" charset="-128"/>
                <a:cs typeface="ＭＳ Ｐゴシック" pitchFamily="38" charset="-128"/>
              </a:rPr>
              <a:t>D</a:t>
            </a:r>
            <a:r>
              <a:rPr lang="en-US" sz="1800" b="1" dirty="0">
                <a:solidFill>
                  <a:schemeClr val="tx1"/>
                </a:solidFill>
                <a:ea typeface="ＭＳ Ｐゴシック" pitchFamily="38" charset="-128"/>
                <a:cs typeface="ＭＳ Ｐゴシック" pitchFamily="38" charset="-128"/>
              </a:rPr>
              <a:t>istributed </a:t>
            </a:r>
            <a:r>
              <a:rPr lang="en-US" sz="1800" b="1" dirty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S</a:t>
            </a:r>
            <a:r>
              <a:rPr lang="en-US" sz="1800" b="1" dirty="0">
                <a:solidFill>
                  <a:schemeClr val="tx1"/>
                </a:solidFill>
                <a:ea typeface="ＭＳ Ｐゴシック" pitchFamily="38" charset="-128"/>
                <a:cs typeface="ＭＳ Ｐゴシック" pitchFamily="38" charset="-128"/>
              </a:rPr>
              <a:t>ystems and </a:t>
            </a:r>
            <a:r>
              <a:rPr lang="en-US" sz="1800" b="1" dirty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N</a:t>
            </a:r>
            <a:r>
              <a:rPr lang="en-US" sz="1800" b="1" dirty="0">
                <a:solidFill>
                  <a:schemeClr val="tx1"/>
                </a:solidFill>
                <a:ea typeface="ＭＳ Ｐゴシック" pitchFamily="38" charset="-128"/>
                <a:cs typeface="ＭＳ Ｐゴシック" pitchFamily="38" charset="-128"/>
              </a:rPr>
              <a:t>etworks lab</a:t>
            </a:r>
          </a:p>
          <a:p>
            <a:pPr marL="342900" indent="-342900">
              <a:spcBef>
                <a:spcPct val="0"/>
              </a:spcBef>
            </a:pPr>
            <a:r>
              <a:rPr lang="en-US" sz="1800" b="1" dirty="0">
                <a:solidFill>
                  <a:schemeClr val="tx1"/>
                </a:solidFill>
                <a:ea typeface="ＭＳ Ｐゴシック" pitchFamily="38" charset="-128"/>
                <a:cs typeface="ＭＳ Ｐゴシック" pitchFamily="38" charset="-128"/>
              </a:rPr>
              <a:t>Department of Computer </a:t>
            </a:r>
            <a:r>
              <a:rPr lang="en-US" sz="1800" b="1" dirty="0" smtClean="0">
                <a:solidFill>
                  <a:schemeClr val="tx1"/>
                </a:solidFill>
                <a:ea typeface="ＭＳ Ｐゴシック" pitchFamily="38" charset="-128"/>
                <a:cs typeface="ＭＳ Ｐゴシック" pitchFamily="38" charset="-128"/>
              </a:rPr>
              <a:t>Science, Johns </a:t>
            </a:r>
            <a:r>
              <a:rPr lang="en-US" sz="1800" b="1" dirty="0">
                <a:solidFill>
                  <a:schemeClr val="tx1"/>
                </a:solidFill>
                <a:ea typeface="ＭＳ Ｐゴシック" pitchFamily="38" charset="-128"/>
                <a:cs typeface="ＭＳ Ｐゴシック" pitchFamily="38" charset="-128"/>
              </a:rPr>
              <a:t>Hopkins </a:t>
            </a:r>
            <a:r>
              <a:rPr lang="en-US" sz="1800" b="1" dirty="0" smtClean="0">
                <a:solidFill>
                  <a:schemeClr val="tx1"/>
                </a:solidFill>
                <a:ea typeface="ＭＳ Ｐゴシック" pitchFamily="38" charset="-128"/>
                <a:cs typeface="ＭＳ Ｐゴシック" pitchFamily="38" charset="-128"/>
              </a:rPr>
              <a:t>University</a:t>
            </a:r>
          </a:p>
          <a:p>
            <a:pPr marL="342900" indent="-342900">
              <a:spcBef>
                <a:spcPct val="0"/>
              </a:spcBef>
              <a:spcAft>
                <a:spcPts val="600"/>
              </a:spcAft>
            </a:pPr>
            <a:r>
              <a:rPr lang="en-US" sz="2000" b="1" i="1" dirty="0" smtClean="0">
                <a:solidFill>
                  <a:srgbClr val="1F497D"/>
                </a:solidFill>
                <a:hlinkClick r:id="rId3"/>
              </a:rPr>
              <a:t>www.dsn.jhu.</a:t>
            </a:r>
            <a:r>
              <a:rPr lang="en-US" sz="2000" b="1" i="1" dirty="0" smtClean="0">
                <a:solidFill>
                  <a:srgbClr val="1F497D"/>
                </a:solidFill>
                <a:hlinkClick r:id="rId3"/>
              </a:rPr>
              <a:t>edu</a:t>
            </a:r>
            <a:endParaRPr lang="en-US" sz="2000" b="1" i="1" dirty="0" smtClean="0">
              <a:solidFill>
                <a:srgbClr val="1F497D"/>
              </a:solidFill>
            </a:endParaRPr>
          </a:p>
          <a:p>
            <a:pPr marL="342900" indent="-342900">
              <a:spcBef>
                <a:spcPct val="0"/>
              </a:spcBef>
            </a:pP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Lucida Grande"/>
                <a:cs typeface="Times New Roman"/>
              </a:rPr>
              <a:t>Copyright 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Lucida Grande"/>
                <a:cs typeface="Times New Roman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latin typeface="Times New Roman"/>
                <a:ea typeface="Lucida Grande"/>
                <a:cs typeface="Times New Roman"/>
              </a:rPr>
              <a:t>c</a:t>
            </a:r>
            <a:r>
              <a:rPr lang="en-US" sz="1400" dirty="0" smtClean="0">
                <a:solidFill>
                  <a:srgbClr val="000000"/>
                </a:solidFill>
                <a:latin typeface="Times New Roman"/>
                <a:ea typeface="Lucida Grande"/>
                <a:cs typeface="Times New Roman"/>
              </a:rPr>
              <a:t>) Yair Amir 2012. All rights reserved.</a:t>
            </a:r>
            <a:endParaRPr lang="en-US" sz="1400" b="1" i="1" dirty="0" smtClean="0">
              <a:solidFill>
                <a:srgbClr val="1F497D"/>
              </a:solidFill>
              <a:latin typeface="Times New Roman"/>
              <a:cs typeface="Times New Roman"/>
            </a:endParaRPr>
          </a:p>
          <a:p>
            <a:pPr marL="342900" indent="-342900">
              <a:spcBef>
                <a:spcPct val="0"/>
              </a:spcBef>
            </a:pPr>
            <a:endParaRPr lang="en-US" dirty="0">
              <a:solidFill>
                <a:schemeClr val="tx1"/>
              </a:solidFill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35000" y="1600200"/>
            <a:ext cx="7924800" cy="12977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Yair </a:t>
            </a:r>
            <a:r>
              <a:rPr lang="en-US" sz="2800" dirty="0" smtClean="0">
                <a:solidFill>
                  <a:schemeClr val="tx1"/>
                </a:solidFill>
              </a:rPr>
              <a:t>Amir</a:t>
            </a:r>
          </a:p>
          <a:p>
            <a:pPr algn="ctr"/>
            <a:endParaRPr lang="en-US" sz="105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Don </a:t>
            </a:r>
            <a:r>
              <a:rPr lang="en-US" sz="2000" dirty="0">
                <a:solidFill>
                  <a:schemeClr val="tx1"/>
                </a:solidFill>
              </a:rPr>
              <a:t>P. </a:t>
            </a:r>
            <a:r>
              <a:rPr lang="en-US" sz="2000" dirty="0" err="1">
                <a:solidFill>
                  <a:schemeClr val="tx1"/>
                </a:solidFill>
              </a:rPr>
              <a:t>Giddens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Lecture, February 16 2012</a:t>
            </a:r>
          </a:p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8083" y="2684463"/>
            <a:ext cx="3690527" cy="27678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The DARPA Challenge (99-03)</a:t>
            </a:r>
            <a:endParaRPr lang="en-US" sz="4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The traditional paradigm (keep it simple in the middle and smart at the edge) works well for traditional applications in typical connectivity conditions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But not so well for traditional applications in bad connectivity conditions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And not so well for emerging applications in typical connectivity conditions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End-to-End Reliability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38300"/>
            <a:ext cx="8229600" cy="21717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50 millisecond network</a:t>
            </a:r>
          </a:p>
          <a:p>
            <a:pPr lvl="1"/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E.g.  Los Angeles to Baltimore</a:t>
            </a:r>
          </a:p>
          <a:p>
            <a:pPr lvl="1"/>
            <a:r>
              <a:rPr lang="en-US" dirty="0" smtClean="0"/>
              <a:t>50 milliseconds to tell the sender about the loss</a:t>
            </a:r>
          </a:p>
          <a:p>
            <a:pPr lvl="1"/>
            <a:r>
              <a:rPr lang="en-US" dirty="0" smtClean="0"/>
              <a:t>50 milliseconds to resend the packet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At least 100 milliseconds to recover a lost packet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838200" y="4800600"/>
            <a:ext cx="457200" cy="304800"/>
            <a:chOff x="720" y="3024"/>
            <a:chExt cx="288" cy="192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720" y="3216"/>
              <a:ext cx="288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768" y="3024"/>
              <a:ext cx="1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5</a:t>
              </a:r>
            </a:p>
          </p:txBody>
        </p: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838200" y="4800600"/>
            <a:ext cx="457200" cy="304800"/>
            <a:chOff x="720" y="2496"/>
            <a:chExt cx="288" cy="192"/>
          </a:xfrm>
        </p:grpSpPr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720" y="2688"/>
              <a:ext cx="288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768" y="2496"/>
              <a:ext cx="1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6</a:t>
              </a:r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838200" y="4800600"/>
            <a:ext cx="457200" cy="304800"/>
            <a:chOff x="720" y="2736"/>
            <a:chExt cx="288" cy="192"/>
          </a:xfrm>
        </p:grpSpPr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720" y="2928"/>
              <a:ext cx="288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768" y="2736"/>
              <a:ext cx="1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5</a:t>
              </a:r>
            </a:p>
          </p:txBody>
        </p:sp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7848600" y="5791200"/>
            <a:ext cx="457200" cy="304800"/>
            <a:chOff x="3168" y="3888"/>
            <a:chExt cx="288" cy="192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H="1">
              <a:off x="3168" y="3888"/>
              <a:ext cx="28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3264" y="3888"/>
              <a:ext cx="1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5</a:t>
              </a:r>
            </a:p>
          </p:txBody>
        </p:sp>
      </p:grpSp>
      <p:sp>
        <p:nvSpPr>
          <p:cNvPr id="21" name="Oval 20"/>
          <p:cNvSpPr/>
          <p:nvPr/>
        </p:nvSpPr>
        <p:spPr>
          <a:xfrm>
            <a:off x="1295400" y="5232400"/>
            <a:ext cx="414772" cy="414772"/>
          </a:xfrm>
          <a:prstGeom prst="ellipse">
            <a:avLst/>
          </a:prstGeom>
          <a:solidFill>
            <a:schemeClr val="tx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 anchorCtr="1">
            <a:normAutofit fontScale="85000" lnSpcReduction="20000"/>
          </a:bodyPr>
          <a:lstStyle/>
          <a:p>
            <a:r>
              <a:rPr lang="en-US" dirty="0" smtClean="0"/>
              <a:t>LAX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96200" y="5232400"/>
            <a:ext cx="414772" cy="414772"/>
          </a:xfrm>
          <a:prstGeom prst="ellipse">
            <a:avLst/>
          </a:prstGeom>
          <a:solidFill>
            <a:schemeClr val="tx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 anchorCtr="1">
            <a:normAutofit fontScale="77500" lnSpcReduction="20000"/>
          </a:bodyPr>
          <a:lstStyle/>
          <a:p>
            <a:r>
              <a:rPr lang="en-US" dirty="0" smtClean="0"/>
              <a:t>BWI</a:t>
            </a:r>
            <a:endParaRPr lang="en-US" dirty="0"/>
          </a:p>
        </p:txBody>
      </p:sp>
      <p:cxnSp>
        <p:nvCxnSpPr>
          <p:cNvPr id="27" name="Straight Connector 26"/>
          <p:cNvCxnSpPr>
            <a:stCxn id="21" idx="6"/>
            <a:endCxn id="26" idx="2"/>
          </p:cNvCxnSpPr>
          <p:nvPr/>
        </p:nvCxnSpPr>
        <p:spPr>
          <a:xfrm>
            <a:off x="1710172" y="5439786"/>
            <a:ext cx="598602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11397E-6 L 0.39167 -4.11397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11397E-6 L 0.75833 -4.11397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75 3.33333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836E-6 L 0.78333 2.3836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End-to-End Reliability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38300"/>
            <a:ext cx="8229600" cy="26289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50 millisecond network</a:t>
            </a:r>
          </a:p>
          <a:p>
            <a:pPr lvl="1"/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E.g.  Los Angeles to Baltimore</a:t>
            </a:r>
          </a:p>
          <a:p>
            <a:pPr lvl="1"/>
            <a:r>
              <a:rPr lang="en-US" dirty="0" smtClean="0"/>
              <a:t>50 milliseconds to tell the sender about the loss</a:t>
            </a:r>
          </a:p>
          <a:p>
            <a:pPr lvl="1"/>
            <a:r>
              <a:rPr lang="en-US" dirty="0" smtClean="0"/>
              <a:t>50 milliseconds to resend the packet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At least 100 milliseconds to recover a lost packet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Can we do better ?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295400" y="5232400"/>
            <a:ext cx="414772" cy="414772"/>
          </a:xfrm>
          <a:prstGeom prst="ellipse">
            <a:avLst/>
          </a:prstGeom>
          <a:solidFill>
            <a:schemeClr val="tx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 anchorCtr="1">
            <a:normAutofit fontScale="85000" lnSpcReduction="20000"/>
          </a:bodyPr>
          <a:lstStyle/>
          <a:p>
            <a:r>
              <a:rPr lang="en-US" dirty="0" smtClean="0"/>
              <a:t>LAX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96200" y="5232400"/>
            <a:ext cx="414772" cy="414772"/>
          </a:xfrm>
          <a:prstGeom prst="ellipse">
            <a:avLst/>
          </a:prstGeom>
          <a:solidFill>
            <a:schemeClr val="tx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 anchorCtr="1">
            <a:normAutofit fontScale="77500" lnSpcReduction="20000"/>
          </a:bodyPr>
          <a:lstStyle/>
          <a:p>
            <a:r>
              <a:rPr lang="en-US" dirty="0" smtClean="0"/>
              <a:t>BWI</a:t>
            </a:r>
            <a:endParaRPr lang="en-US" dirty="0"/>
          </a:p>
        </p:txBody>
      </p:sp>
      <p:cxnSp>
        <p:nvCxnSpPr>
          <p:cNvPr id="27" name="Straight Connector 26"/>
          <p:cNvCxnSpPr>
            <a:stCxn id="21" idx="6"/>
            <a:endCxn id="26" idx="2"/>
          </p:cNvCxnSpPr>
          <p:nvPr/>
        </p:nvCxnSpPr>
        <p:spPr>
          <a:xfrm>
            <a:off x="1710172" y="5439786"/>
            <a:ext cx="598602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Hop-by-Hop Reliability</a:t>
            </a:r>
            <a:endParaRPr lang="en-US" sz="4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1"/>
            <a:ext cx="8458200" cy="23621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50 millisecond network, five hops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10 milliseconds to tell node DAL about the loss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10 milliseconds to get the packet back from DAL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Only 20 milliseconds to recover a lost packet</a:t>
            </a: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Lost packet sent twice only on link DAL – ATL</a:t>
            </a:r>
          </a:p>
          <a:p>
            <a:pPr lvl="1"/>
            <a:endParaRPr lang="en-US" dirty="0" smtClean="0">
              <a:solidFill>
                <a:srgbClr val="8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838200" y="4800600"/>
            <a:ext cx="457200" cy="304800"/>
            <a:chOff x="528" y="3024"/>
            <a:chExt cx="288" cy="192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528" y="3216"/>
              <a:ext cx="288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576" y="3024"/>
              <a:ext cx="1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5</a:t>
              </a:r>
            </a:p>
          </p:txBody>
        </p:sp>
      </p:grp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838200" y="4800600"/>
            <a:ext cx="457200" cy="304800"/>
            <a:chOff x="528" y="2784"/>
            <a:chExt cx="288" cy="192"/>
          </a:xfrm>
        </p:grpSpPr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528" y="2976"/>
              <a:ext cx="288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576" y="2784"/>
              <a:ext cx="1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6</a:t>
              </a:r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3733800" y="4800600"/>
            <a:ext cx="457200" cy="304800"/>
            <a:chOff x="2352" y="3024"/>
            <a:chExt cx="288" cy="192"/>
          </a:xfrm>
        </p:grpSpPr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2352" y="3216"/>
              <a:ext cx="288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2400" y="3024"/>
              <a:ext cx="1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5</a:t>
              </a:r>
            </a:p>
          </p:txBody>
        </p:sp>
      </p:grp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5029200" y="5791200"/>
            <a:ext cx="457200" cy="304800"/>
            <a:chOff x="3168" y="3888"/>
            <a:chExt cx="288" cy="192"/>
          </a:xfrm>
        </p:grpSpPr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H="1">
              <a:off x="3168" y="3888"/>
              <a:ext cx="28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3264" y="3888"/>
              <a:ext cx="1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5</a:t>
              </a:r>
            </a:p>
          </p:txBody>
        </p:sp>
      </p:grpSp>
      <p:sp>
        <p:nvSpPr>
          <p:cNvPr id="19" name="Oval 18"/>
          <p:cNvSpPr/>
          <p:nvPr/>
        </p:nvSpPr>
        <p:spPr>
          <a:xfrm>
            <a:off x="1295400" y="5232400"/>
            <a:ext cx="414772" cy="414772"/>
          </a:xfrm>
          <a:prstGeom prst="ellipse">
            <a:avLst/>
          </a:prstGeom>
          <a:solidFill>
            <a:schemeClr val="tx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 anchorCtr="1">
            <a:normAutofit fontScale="85000" lnSpcReduction="20000"/>
          </a:bodyPr>
          <a:lstStyle/>
          <a:p>
            <a:r>
              <a:rPr lang="en-US" dirty="0" smtClean="0"/>
              <a:t>LAX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2575560" y="5232400"/>
            <a:ext cx="414772" cy="414772"/>
          </a:xfrm>
          <a:prstGeom prst="ellipse">
            <a:avLst/>
          </a:prstGeom>
          <a:solidFill>
            <a:schemeClr val="tx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 anchorCtr="1">
            <a:normAutofit fontScale="77500" lnSpcReduction="20000"/>
          </a:bodyPr>
          <a:lstStyle/>
          <a:p>
            <a:r>
              <a:rPr lang="en-US" dirty="0" smtClean="0"/>
              <a:t>PHX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3855720" y="5232400"/>
            <a:ext cx="414772" cy="414772"/>
          </a:xfrm>
          <a:prstGeom prst="ellipse">
            <a:avLst/>
          </a:prstGeom>
          <a:solidFill>
            <a:schemeClr val="tx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 anchorCtr="1">
            <a:normAutofit fontScale="77500" lnSpcReduction="20000"/>
          </a:bodyPr>
          <a:lstStyle/>
          <a:p>
            <a:r>
              <a:rPr lang="en-US" dirty="0" smtClean="0"/>
              <a:t>DAL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135880" y="5232400"/>
            <a:ext cx="414772" cy="414772"/>
          </a:xfrm>
          <a:prstGeom prst="ellipse">
            <a:avLst/>
          </a:prstGeom>
          <a:solidFill>
            <a:schemeClr val="tx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 anchorCtr="1">
            <a:normAutofit fontScale="85000" lnSpcReduction="20000"/>
          </a:bodyPr>
          <a:lstStyle/>
          <a:p>
            <a:r>
              <a:rPr lang="en-US" dirty="0" smtClean="0"/>
              <a:t>ATL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6416040" y="5232400"/>
            <a:ext cx="414772" cy="414772"/>
          </a:xfrm>
          <a:prstGeom prst="ellipse">
            <a:avLst/>
          </a:prstGeom>
          <a:solidFill>
            <a:schemeClr val="tx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 anchorCtr="1">
            <a:normAutofit fontScale="70000" lnSpcReduction="20000"/>
          </a:bodyPr>
          <a:lstStyle/>
          <a:p>
            <a:r>
              <a:rPr lang="en-US" dirty="0" smtClean="0"/>
              <a:t>DCA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7696200" y="5232400"/>
            <a:ext cx="414772" cy="414772"/>
          </a:xfrm>
          <a:prstGeom prst="ellipse">
            <a:avLst/>
          </a:prstGeom>
          <a:solidFill>
            <a:schemeClr val="tx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 anchorCtr="1">
            <a:normAutofit fontScale="77500" lnSpcReduction="20000"/>
          </a:bodyPr>
          <a:lstStyle/>
          <a:p>
            <a:r>
              <a:rPr lang="en-US" dirty="0" smtClean="0"/>
              <a:t>BWI</a:t>
            </a:r>
            <a:endParaRPr lang="en-US" dirty="0"/>
          </a:p>
        </p:txBody>
      </p:sp>
      <p:cxnSp>
        <p:nvCxnSpPr>
          <p:cNvPr id="25" name="Straight Connector 24"/>
          <p:cNvCxnSpPr>
            <a:stCxn id="19" idx="6"/>
            <a:endCxn id="20" idx="2"/>
          </p:cNvCxnSpPr>
          <p:nvPr/>
        </p:nvCxnSpPr>
        <p:spPr>
          <a:xfrm>
            <a:off x="1710172" y="5439786"/>
            <a:ext cx="8653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0" idx="6"/>
            <a:endCxn id="21" idx="2"/>
          </p:cNvCxnSpPr>
          <p:nvPr/>
        </p:nvCxnSpPr>
        <p:spPr>
          <a:xfrm>
            <a:off x="2990332" y="5439786"/>
            <a:ext cx="8653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6"/>
            <a:endCxn id="22" idx="2"/>
          </p:cNvCxnSpPr>
          <p:nvPr/>
        </p:nvCxnSpPr>
        <p:spPr>
          <a:xfrm>
            <a:off x="4270492" y="5439786"/>
            <a:ext cx="8653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2" idx="6"/>
            <a:endCxn id="23" idx="2"/>
          </p:cNvCxnSpPr>
          <p:nvPr/>
        </p:nvCxnSpPr>
        <p:spPr>
          <a:xfrm>
            <a:off x="5550652" y="5439786"/>
            <a:ext cx="8653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3" idx="6"/>
            <a:endCxn id="24" idx="2"/>
          </p:cNvCxnSpPr>
          <p:nvPr/>
        </p:nvCxnSpPr>
        <p:spPr>
          <a:xfrm>
            <a:off x="6830812" y="5439786"/>
            <a:ext cx="8653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11397E-6 L 0.39166 -4.11397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6449E-8 L 0.45 4.86449E-8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 -4.11397E-6 L 0.76666 -4.11397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-0.14166 3.33333E-6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3836E-6 L 0.46667 2.3836E-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838200"/>
          </a:xfrm>
        </p:spPr>
        <p:txBody>
          <a:bodyPr/>
          <a:lstStyle/>
          <a:p>
            <a:r>
              <a:rPr lang="en-US" sz="36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Average Latency and Jitter</a:t>
            </a: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1143000" y="1700213"/>
          <a:ext cx="3657600" cy="2209800"/>
        </p:xfrm>
        <a:graphic>
          <a:graphicData uri="http://schemas.openxmlformats.org/presentationml/2006/ole">
            <p:oleObj spid="_x0000_s142339" name="Chart" r:id="rId3" imgW="5549900" imgH="3403600" progId="Excel.Sheet.8">
              <p:embed/>
            </p:oleObj>
          </a:graphicData>
        </a:graphic>
      </p:graphicFrame>
      <p:sp>
        <p:nvSpPr>
          <p:cNvPr id="45063" name="Rectangle 8"/>
          <p:cNvSpPr>
            <a:spLocks noChangeArrowheads="1"/>
          </p:cNvSpPr>
          <p:nvPr/>
        </p:nvSpPr>
        <p:spPr bwMode="auto">
          <a:xfrm>
            <a:off x="1143000" y="1319213"/>
            <a:ext cx="38100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00000"/>
            </a:pPr>
            <a:r>
              <a:rPr lang="en-US" sz="2400">
                <a:solidFill>
                  <a:schemeClr val="tx1"/>
                </a:solidFill>
              </a:rPr>
              <a:t>Simulation</a:t>
            </a:r>
          </a:p>
        </p:txBody>
      </p:sp>
      <p:sp>
        <p:nvSpPr>
          <p:cNvPr id="45065" name="Text Box 10"/>
          <p:cNvSpPr txBox="1">
            <a:spLocks noChangeArrowheads="1"/>
          </p:cNvSpPr>
          <p:nvPr/>
        </p:nvSpPr>
        <p:spPr bwMode="auto">
          <a:xfrm>
            <a:off x="196850" y="2438400"/>
            <a:ext cx="10477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>
                <a:solidFill>
                  <a:schemeClr val="tx1"/>
                </a:solidFill>
              </a:rPr>
              <a:t>Latency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838200"/>
          </a:xfrm>
        </p:spPr>
        <p:txBody>
          <a:bodyPr/>
          <a:lstStyle/>
          <a:p>
            <a:r>
              <a:rPr lang="en-US" sz="36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Average Latency and Jitter</a:t>
            </a:r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1143000" y="4138613"/>
          <a:ext cx="3657600" cy="2209800"/>
        </p:xfrm>
        <a:graphic>
          <a:graphicData uri="http://schemas.openxmlformats.org/presentationml/2006/ole">
            <p:oleObj spid="_x0000_s143362" name="Chart" r:id="rId3" imgW="5562600" imgH="3403600" progId="Excel.Sheet.8">
              <p:embed/>
            </p:oleObj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1143000" y="1700213"/>
          <a:ext cx="3657600" cy="2209800"/>
        </p:xfrm>
        <a:graphic>
          <a:graphicData uri="http://schemas.openxmlformats.org/presentationml/2006/ole">
            <p:oleObj spid="_x0000_s143363" name="Chart" r:id="rId4" imgW="5549900" imgH="3403600" progId="Excel.Sheet.8">
              <p:embed/>
            </p:oleObj>
          </a:graphicData>
        </a:graphic>
      </p:graphicFrame>
      <p:sp>
        <p:nvSpPr>
          <p:cNvPr id="45063" name="Rectangle 8"/>
          <p:cNvSpPr>
            <a:spLocks noChangeArrowheads="1"/>
          </p:cNvSpPr>
          <p:nvPr/>
        </p:nvSpPr>
        <p:spPr bwMode="auto">
          <a:xfrm>
            <a:off x="1143000" y="1319213"/>
            <a:ext cx="38100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00000"/>
            </a:pPr>
            <a:r>
              <a:rPr lang="en-US" sz="2400">
                <a:solidFill>
                  <a:schemeClr val="tx1"/>
                </a:solidFill>
              </a:rPr>
              <a:t>Simulation</a:t>
            </a:r>
          </a:p>
        </p:txBody>
      </p:sp>
      <p:sp>
        <p:nvSpPr>
          <p:cNvPr id="45065" name="Text Box 10"/>
          <p:cNvSpPr txBox="1">
            <a:spLocks noChangeArrowheads="1"/>
          </p:cNvSpPr>
          <p:nvPr/>
        </p:nvSpPr>
        <p:spPr bwMode="auto">
          <a:xfrm>
            <a:off x="196850" y="2438400"/>
            <a:ext cx="10477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>
                <a:solidFill>
                  <a:schemeClr val="tx1"/>
                </a:solidFill>
              </a:rPr>
              <a:t>Latency</a:t>
            </a:r>
          </a:p>
        </p:txBody>
      </p:sp>
      <p:sp>
        <p:nvSpPr>
          <p:cNvPr id="45066" name="Text Box 11"/>
          <p:cNvSpPr txBox="1">
            <a:spLocks noChangeArrowheads="1"/>
          </p:cNvSpPr>
          <p:nvPr/>
        </p:nvSpPr>
        <p:spPr bwMode="auto">
          <a:xfrm>
            <a:off x="349250" y="4953000"/>
            <a:ext cx="7429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>
                <a:solidFill>
                  <a:schemeClr val="tx1"/>
                </a:solidFill>
              </a:rPr>
              <a:t>Jitter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838200"/>
          </a:xfrm>
        </p:spPr>
        <p:txBody>
          <a:bodyPr/>
          <a:lstStyle/>
          <a:p>
            <a:r>
              <a:rPr lang="en-US" sz="3600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Average Latency and Jitter</a:t>
            </a:r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1143000" y="4138613"/>
          <a:ext cx="3657600" cy="2209800"/>
        </p:xfrm>
        <a:graphic>
          <a:graphicData uri="http://schemas.openxmlformats.org/presentationml/2006/ole">
            <p:oleObj spid="_x0000_s34818" name="Chart" r:id="rId3" imgW="5562600" imgH="3403600" progId="Excel.Sheet.8">
              <p:embed/>
            </p:oleObj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1143000" y="1700213"/>
          <a:ext cx="3657600" cy="2209800"/>
        </p:xfrm>
        <a:graphic>
          <a:graphicData uri="http://schemas.openxmlformats.org/presentationml/2006/ole">
            <p:oleObj spid="_x0000_s34819" name="Chart" r:id="rId4" imgW="5549900" imgH="3403600" progId="Excel.Sheet.8">
              <p:embed/>
            </p:oleObj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4876800" y="1700213"/>
          <a:ext cx="3657600" cy="2209800"/>
        </p:xfrm>
        <a:graphic>
          <a:graphicData uri="http://schemas.openxmlformats.org/presentationml/2006/ole">
            <p:oleObj spid="_x0000_s34820" name="Chart" r:id="rId5" imgW="5549900" imgH="3403600" progId="Excel.Sheet.8">
              <p:embed/>
            </p:oleObj>
          </a:graphicData>
        </a:graphic>
      </p:graphicFrame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4876800" y="4138613"/>
          <a:ext cx="3657600" cy="2209800"/>
        </p:xfrm>
        <a:graphic>
          <a:graphicData uri="http://schemas.openxmlformats.org/presentationml/2006/ole">
            <p:oleObj spid="_x0000_s34821" name="Chart" r:id="rId6" imgW="5562600" imgH="3403600" progId="Excel.Sheet.8">
              <p:embed/>
            </p:oleObj>
          </a:graphicData>
        </a:graphic>
      </p:graphicFrame>
      <p:sp>
        <p:nvSpPr>
          <p:cNvPr id="45063" name="Rectangle 8"/>
          <p:cNvSpPr>
            <a:spLocks noChangeArrowheads="1"/>
          </p:cNvSpPr>
          <p:nvPr/>
        </p:nvSpPr>
        <p:spPr bwMode="auto">
          <a:xfrm>
            <a:off x="1143000" y="1319213"/>
            <a:ext cx="38100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00000"/>
            </a:pPr>
            <a:r>
              <a:rPr lang="en-US" sz="2400">
                <a:solidFill>
                  <a:schemeClr val="tx1"/>
                </a:solidFill>
              </a:rPr>
              <a:t>Simulation</a:t>
            </a:r>
          </a:p>
        </p:txBody>
      </p:sp>
      <p:sp>
        <p:nvSpPr>
          <p:cNvPr id="45064" name="Rectangle 9"/>
          <p:cNvSpPr>
            <a:spLocks noChangeArrowheads="1"/>
          </p:cNvSpPr>
          <p:nvPr/>
        </p:nvSpPr>
        <p:spPr bwMode="auto">
          <a:xfrm>
            <a:off x="5410200" y="1319213"/>
            <a:ext cx="28956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00000"/>
            </a:pPr>
            <a:r>
              <a:rPr lang="en-US" sz="2400">
                <a:solidFill>
                  <a:schemeClr val="tx1"/>
                </a:solidFill>
              </a:rPr>
              <a:t>Spines on Emulab</a:t>
            </a:r>
          </a:p>
        </p:txBody>
      </p:sp>
      <p:sp>
        <p:nvSpPr>
          <p:cNvPr id="45065" name="Text Box 10"/>
          <p:cNvSpPr txBox="1">
            <a:spLocks noChangeArrowheads="1"/>
          </p:cNvSpPr>
          <p:nvPr/>
        </p:nvSpPr>
        <p:spPr bwMode="auto">
          <a:xfrm>
            <a:off x="196850" y="2438400"/>
            <a:ext cx="10477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>
                <a:solidFill>
                  <a:schemeClr val="tx1"/>
                </a:solidFill>
              </a:rPr>
              <a:t>Latency</a:t>
            </a:r>
          </a:p>
        </p:txBody>
      </p:sp>
      <p:sp>
        <p:nvSpPr>
          <p:cNvPr id="45066" name="Text Box 11"/>
          <p:cNvSpPr txBox="1">
            <a:spLocks noChangeArrowheads="1"/>
          </p:cNvSpPr>
          <p:nvPr/>
        </p:nvSpPr>
        <p:spPr bwMode="auto">
          <a:xfrm>
            <a:off x="349250" y="4953000"/>
            <a:ext cx="7429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>
                <a:solidFill>
                  <a:schemeClr val="tx1"/>
                </a:solidFill>
              </a:rPr>
              <a:t>Jitter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How Dense Should an Overlay Be?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57800"/>
            <a:ext cx="7848600" cy="914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50 ms network divided evenly into </a:t>
            </a:r>
            <a:r>
              <a:rPr lang="en-US" dirty="0" err="1" smtClean="0">
                <a:solidFill>
                  <a:srgbClr val="0000FF"/>
                </a:solidFill>
                <a:ea typeface="ＭＳ Ｐゴシック" pitchFamily="38" charset="-128"/>
                <a:cs typeface="ＭＳ Ｐゴシック" pitchFamily="38" charset="-128"/>
              </a:rPr>
              <a:t>x</a:t>
            </a: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 hops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Delayed packets: arrive after more than 50+10ms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113666" name="Object 2"/>
          <p:cNvGraphicFramePr>
            <a:graphicFrameLocks noChangeAspect="1"/>
          </p:cNvGraphicFramePr>
          <p:nvPr/>
        </p:nvGraphicFramePr>
        <p:xfrm>
          <a:off x="2057400" y="1524000"/>
          <a:ext cx="5087938" cy="3429000"/>
        </p:xfrm>
        <a:graphic>
          <a:graphicData uri="http://schemas.openxmlformats.org/presentationml/2006/ole">
            <p:oleObj spid="_x0000_s113666" name="Worksheet" r:id="rId3" imgW="5549900" imgH="34036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Spines: From Ideas to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  <a:spcBef>
                <a:spcPct val="25000"/>
              </a:spcBef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The Spines Overlay Messaging system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dirty="0" smtClean="0"/>
              <a:t>An Overlay software router (daemon) on top of UDP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dirty="0" smtClean="0"/>
              <a:t>Running as a normal Internet application</a:t>
            </a:r>
          </a:p>
          <a:p>
            <a:pPr>
              <a:lnSpc>
                <a:spcPct val="90000"/>
              </a:lnSpc>
              <a:spcBef>
                <a:spcPct val="25000"/>
              </a:spcBef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Easy to use programming platform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dirty="0" smtClean="0"/>
              <a:t>Transparent interface identical to the socket interface, giving TCP, UDP and IP Multicast functionality</a:t>
            </a:r>
          </a:p>
          <a:p>
            <a:pPr>
              <a:lnSpc>
                <a:spcPct val="90000"/>
              </a:lnSpc>
              <a:spcBef>
                <a:spcPct val="25000"/>
              </a:spcBef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“Commercial grade” deployable system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dirty="0" smtClean="0"/>
              <a:t>Improving application performance over the Internet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dirty="0" smtClean="0"/>
              <a:t>Enabling new services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dirty="0" smtClean="0"/>
              <a:t>Open source (</a:t>
            </a:r>
            <a:r>
              <a:rPr lang="en-US" dirty="0" smtClean="0">
                <a:hlinkClick r:id="rId2"/>
              </a:rPr>
              <a:t>www.spines.org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The Spines Overlay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4" descr="overlay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79981" y="2336800"/>
            <a:ext cx="3225219" cy="2006600"/>
          </a:xfrm>
          <a:prstGeom prst="rect">
            <a:avLst/>
          </a:prstGeom>
          <a:noFill/>
        </p:spPr>
      </p:pic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3672969" y="1358900"/>
          <a:ext cx="5166231" cy="4868276"/>
        </p:xfrm>
        <a:graphic>
          <a:graphicData uri="http://schemas.openxmlformats.org/presentationml/2006/ole">
            <p:oleObj spid="_x0000_s115714" name="CorelDRAW" r:id="rId4" imgW="6273800" imgH="64643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z="36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Team Work!</a:t>
            </a:r>
          </a:p>
        </p:txBody>
      </p:sp>
      <p:sp>
        <p:nvSpPr>
          <p:cNvPr id="23556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382000" cy="5426076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The one and only </a:t>
            </a: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– Michal Miskin-Amir</a:t>
            </a:r>
          </a:p>
          <a:p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The advisor </a:t>
            </a: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– Danny </a:t>
            </a:r>
            <a:r>
              <a:rPr lang="en-US" sz="2000" dirty="0" err="1" smtClean="0">
                <a:ea typeface="ＭＳ Ｐゴシック" pitchFamily="38" charset="-128"/>
                <a:cs typeface="ＭＳ Ｐゴシック" pitchFamily="38" charset="-128"/>
              </a:rPr>
              <a:t>Dolev</a:t>
            </a:r>
            <a:endParaRPr lang="en-US" sz="2000" dirty="0" smtClean="0">
              <a:ea typeface="ＭＳ Ｐゴシック" pitchFamily="38" charset="-128"/>
              <a:cs typeface="ＭＳ Ｐゴシック" pitchFamily="38" charset="-128"/>
            </a:endParaRPr>
          </a:p>
          <a:p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The professors </a:t>
            </a: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– </a:t>
            </a:r>
          </a:p>
          <a:p>
            <a:pPr lvl="1"/>
            <a:r>
              <a:rPr lang="en-US" sz="1600" dirty="0" smtClean="0"/>
              <a:t>M. </a:t>
            </a:r>
            <a:r>
              <a:rPr lang="en-US" sz="1600" dirty="0" err="1" smtClean="0"/>
              <a:t>Melliar</a:t>
            </a:r>
            <a:r>
              <a:rPr lang="en-US" sz="1600" dirty="0" smtClean="0"/>
              <a:t>-Smith, L. Moser, K. </a:t>
            </a:r>
            <a:r>
              <a:rPr lang="en-US" sz="1600" dirty="0" err="1" smtClean="0"/>
              <a:t>Birman</a:t>
            </a:r>
            <a:r>
              <a:rPr lang="en-US" sz="1600" dirty="0" smtClean="0"/>
              <a:t>, A. Brodsky, Y. Yemini</a:t>
            </a:r>
          </a:p>
          <a:p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The student-colleagues </a:t>
            </a: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-</a:t>
            </a:r>
          </a:p>
          <a:p>
            <a:pPr lvl="1"/>
            <a:r>
              <a:rPr lang="en-US" sz="1600" dirty="0" smtClean="0"/>
              <a:t>R. </a:t>
            </a:r>
            <a:r>
              <a:rPr lang="en-US" sz="1600" dirty="0" err="1" smtClean="0"/>
              <a:t>Borgstrom</a:t>
            </a:r>
            <a:r>
              <a:rPr lang="en-US" sz="1600" dirty="0" smtClean="0"/>
              <a:t>, J. Stanton, D. Shaw, J. Green, J. Schultz, </a:t>
            </a:r>
            <a:r>
              <a:rPr lang="en-US" sz="1400" dirty="0" smtClean="0"/>
              <a:t>T. </a:t>
            </a:r>
            <a:r>
              <a:rPr lang="en-US" sz="1400" dirty="0" err="1" smtClean="0"/>
              <a:t>Schlossnagle</a:t>
            </a:r>
            <a:r>
              <a:rPr lang="en-US" sz="1400" dirty="0" smtClean="0"/>
              <a:t>, A. Peterson</a:t>
            </a:r>
          </a:p>
          <a:p>
            <a:pPr lvl="1"/>
            <a:r>
              <a:rPr lang="en-US" sz="1600" dirty="0" smtClean="0"/>
              <a:t>C. Nita-</a:t>
            </a:r>
            <a:r>
              <a:rPr lang="en-US" sz="1600" dirty="0" err="1" smtClean="0"/>
              <a:t>Rotaru</a:t>
            </a:r>
            <a:r>
              <a:rPr lang="en-US" sz="1600" dirty="0" smtClean="0"/>
              <a:t>, C. </a:t>
            </a:r>
            <a:r>
              <a:rPr lang="en-US" sz="1600" dirty="0" err="1" smtClean="0"/>
              <a:t>Danilov</a:t>
            </a:r>
            <a:r>
              <a:rPr lang="en-US" sz="1600" dirty="0" smtClean="0"/>
              <a:t>, C. Tutu, R. </a:t>
            </a:r>
            <a:r>
              <a:rPr lang="en-US" sz="1600" dirty="0" err="1" smtClean="0"/>
              <a:t>Caudy</a:t>
            </a:r>
            <a:r>
              <a:rPr lang="en-US" sz="1600" dirty="0" smtClean="0"/>
              <a:t>, A. </a:t>
            </a:r>
            <a:r>
              <a:rPr lang="en-US" sz="1600" dirty="0" err="1" smtClean="0"/>
              <a:t>Munjal</a:t>
            </a:r>
            <a:r>
              <a:rPr lang="en-US" sz="1600" dirty="0" smtClean="0"/>
              <a:t>, M. </a:t>
            </a:r>
            <a:r>
              <a:rPr lang="en-US" sz="1600" dirty="0" err="1" smtClean="0"/>
              <a:t>Hilsdale</a:t>
            </a:r>
            <a:endParaRPr lang="en-US" sz="1600" dirty="0" smtClean="0"/>
          </a:p>
          <a:p>
            <a:pPr lvl="1"/>
            <a:r>
              <a:rPr lang="en-US" sz="1600" dirty="0" smtClean="0"/>
              <a:t>N. Rivera, J. Lane, R. </a:t>
            </a:r>
            <a:r>
              <a:rPr lang="en-US" sz="1600" dirty="0" err="1" smtClean="0"/>
              <a:t>Musaloiu-Elefteri</a:t>
            </a:r>
            <a:r>
              <a:rPr lang="en-US" sz="1600" dirty="0" smtClean="0"/>
              <a:t>, J. Kirsch, M. Kaplan</a:t>
            </a:r>
          </a:p>
          <a:p>
            <a:pPr lvl="1"/>
            <a:r>
              <a:rPr lang="en-US" sz="1600" dirty="0" smtClean="0"/>
              <a:t>D. </a:t>
            </a:r>
            <a:r>
              <a:rPr lang="en-US" sz="1600" dirty="0" err="1" smtClean="0"/>
              <a:t>Obenshain</a:t>
            </a:r>
            <a:r>
              <a:rPr lang="en-US" sz="1600" dirty="0" smtClean="0"/>
              <a:t>, T. </a:t>
            </a:r>
            <a:r>
              <a:rPr lang="en-US" sz="1600" dirty="0" err="1" smtClean="0"/>
              <a:t>Tantillo</a:t>
            </a:r>
            <a:endParaRPr lang="en-US" sz="1600" dirty="0" smtClean="0"/>
          </a:p>
          <a:p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The go-to experts </a:t>
            </a: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-</a:t>
            </a:r>
          </a:p>
          <a:p>
            <a:pPr lvl="1"/>
            <a:r>
              <a:rPr lang="en-US" sz="1600" dirty="0" smtClean="0"/>
              <a:t>B. </a:t>
            </a:r>
            <a:r>
              <a:rPr lang="en-US" sz="1600" dirty="0" err="1" smtClean="0"/>
              <a:t>Awerbuch</a:t>
            </a:r>
            <a:r>
              <a:rPr lang="en-US" sz="1600" dirty="0" smtClean="0"/>
              <a:t>, A. Barak, G. </a:t>
            </a:r>
            <a:r>
              <a:rPr lang="en-US" sz="1600" dirty="0" err="1" smtClean="0"/>
              <a:t>Tsudik</a:t>
            </a:r>
            <a:r>
              <a:rPr lang="en-US" sz="1600" dirty="0" smtClean="0"/>
              <a:t>, S. Goose, A. </a:t>
            </a:r>
            <a:r>
              <a:rPr lang="en-US" sz="1600" dirty="0" err="1" smtClean="0"/>
              <a:t>Terzis</a:t>
            </a:r>
            <a:r>
              <a:rPr lang="en-US" sz="1600" dirty="0" smtClean="0"/>
              <a:t>, B. </a:t>
            </a:r>
            <a:r>
              <a:rPr lang="en-US" sz="1600" dirty="0" err="1" smtClean="0"/>
              <a:t>Coan</a:t>
            </a:r>
            <a:r>
              <a:rPr lang="en-US" sz="1600" dirty="0" smtClean="0"/>
              <a:t>, R. </a:t>
            </a:r>
            <a:r>
              <a:rPr lang="en-US" sz="1600" dirty="0" err="1" smtClean="0"/>
              <a:t>Ostrovsky</a:t>
            </a:r>
            <a:endParaRPr lang="en-US" sz="1600" dirty="0" smtClean="0"/>
          </a:p>
          <a:p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The entrepreneurs </a:t>
            </a: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-</a:t>
            </a:r>
          </a:p>
          <a:p>
            <a:pPr lvl="1"/>
            <a:r>
              <a:rPr lang="en-US" sz="1600" dirty="0" smtClean="0"/>
              <a:t>M. Khan, Y. </a:t>
            </a:r>
            <a:r>
              <a:rPr lang="en-US" sz="1600" dirty="0" err="1" smtClean="0"/>
              <a:t>Javadi</a:t>
            </a:r>
            <a:r>
              <a:rPr lang="en-US" sz="1600" dirty="0" smtClean="0"/>
              <a:t>, S. Goose</a:t>
            </a:r>
          </a:p>
          <a:p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The Hopkins professors </a:t>
            </a: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-</a:t>
            </a:r>
          </a:p>
          <a:p>
            <a:pPr lvl="1"/>
            <a:r>
              <a:rPr lang="en-US" sz="1600" dirty="0" smtClean="0"/>
              <a:t>B. </a:t>
            </a:r>
            <a:r>
              <a:rPr lang="en-US" sz="1600" dirty="0" err="1" smtClean="0"/>
              <a:t>Awerbuch</a:t>
            </a:r>
            <a:r>
              <a:rPr lang="en-US" sz="1600" dirty="0" smtClean="0"/>
              <a:t>, G. Mason, R. </a:t>
            </a:r>
            <a:r>
              <a:rPr lang="en-US" sz="1600" dirty="0" err="1" smtClean="0"/>
              <a:t>Kosaraju</a:t>
            </a:r>
            <a:r>
              <a:rPr lang="en-US" sz="1600" dirty="0" smtClean="0"/>
              <a:t>, S. Smith, M. Goodrich, R. Westgate</a:t>
            </a:r>
          </a:p>
          <a:p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The program managers </a:t>
            </a: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–</a:t>
            </a:r>
          </a:p>
          <a:p>
            <a:pPr lvl="1"/>
            <a:r>
              <a:rPr lang="en-US" sz="1600" dirty="0" smtClean="0"/>
              <a:t>D. </a:t>
            </a:r>
            <a:r>
              <a:rPr lang="en-US" sz="1600" dirty="0" err="1" smtClean="0"/>
              <a:t>Maughan</a:t>
            </a:r>
            <a:r>
              <a:rPr lang="en-US" sz="1600" dirty="0" smtClean="0"/>
              <a:t>, T. Gibson, C. </a:t>
            </a:r>
            <a:r>
              <a:rPr lang="en-US" sz="1600" dirty="0" err="1" smtClean="0"/>
              <a:t>Landwehr</a:t>
            </a:r>
            <a:r>
              <a:rPr lang="en-US" sz="1600" dirty="0" smtClean="0"/>
              <a:t>, H. </a:t>
            </a:r>
            <a:r>
              <a:rPr lang="en-US" sz="1600" dirty="0" err="1" smtClean="0"/>
              <a:t>Shrobe</a:t>
            </a:r>
            <a:endParaRPr lang="en-US" sz="1600" dirty="0" smtClean="0"/>
          </a:p>
        </p:txBody>
      </p:sp>
      <p:graphicFrame>
        <p:nvGraphicFramePr>
          <p:cNvPr id="17411" name="Object 3"/>
          <p:cNvGraphicFramePr>
            <a:graphicFrameLocks/>
          </p:cNvGraphicFramePr>
          <p:nvPr/>
        </p:nvGraphicFramePr>
        <p:xfrm>
          <a:off x="6637867" y="274638"/>
          <a:ext cx="2201333" cy="1282701"/>
        </p:xfrm>
        <a:graphic>
          <a:graphicData uri="http://schemas.openxmlformats.org/presentationml/2006/ole">
            <p:oleObj spid="_x0000_s17411" name="Microsoft ClipArt Gallery" r:id="rId4" imgW="8099280" imgH="5506920" progId="">
              <p:embed/>
            </p:oleObj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Outline</a:t>
            </a:r>
            <a:endParaRPr lang="en-US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561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The Overlay Network Paradigm</a:t>
            </a:r>
          </a:p>
          <a:p>
            <a:r>
              <a:rPr lang="en-US" dirty="0" smtClean="0"/>
              <a:t>The DARPA Networking Challenge (99-03)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Overlay Architecture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Low-latency reliable transport</a:t>
            </a:r>
          </a:p>
          <a:p>
            <a:r>
              <a:rPr lang="en-US" dirty="0" smtClean="0"/>
              <a:t>The Siemens VoIP Challenge (03-06)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Almost-reliable, real-time transport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LiveTimeNet</a:t>
            </a:r>
            <a:r>
              <a:rPr lang="en-US" dirty="0" smtClean="0"/>
              <a:t> TV Challenge (08-…)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From Overlays to Clouds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Ultimate resiliency, automated monitoring and control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The challenges ahead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The Siemens VoIP Challenge (03-06)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2438399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Can we maintain a “good enough” phone call quality over the Internet? </a:t>
            </a:r>
            <a:endParaRPr lang="en-US" sz="2000" dirty="0" smtClean="0"/>
          </a:p>
          <a:p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High quality calls demand </a:t>
            </a:r>
            <a:r>
              <a:rPr lang="en-US" sz="2400" dirty="0" smtClean="0">
                <a:solidFill>
                  <a:srgbClr val="006600"/>
                </a:solidFill>
                <a:ea typeface="ＭＳ Ｐゴシック" pitchFamily="38" charset="-128"/>
                <a:cs typeface="ＭＳ Ｐゴシック" pitchFamily="38" charset="-128"/>
              </a:rPr>
              <a:t>predictable</a:t>
            </a:r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 performance</a:t>
            </a:r>
          </a:p>
          <a:p>
            <a:pPr lvl="1"/>
            <a:r>
              <a:rPr lang="en-US" sz="2000" dirty="0" smtClean="0"/>
              <a:t>VoIP is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1F497D"/>
                </a:solidFill>
              </a:rPr>
              <a:t>interactive</a:t>
            </a:r>
            <a:r>
              <a:rPr lang="en-US" sz="2000" dirty="0" smtClean="0"/>
              <a:t>. Humans perceive delays at 100ms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sz="2000" dirty="0" smtClean="0"/>
              <a:t>The best-effort service offered by the Internet was not designed to offer any quality guarantees</a:t>
            </a:r>
          </a:p>
          <a:p>
            <a:pPr lvl="1"/>
            <a:r>
              <a:rPr lang="en-US" sz="2000" dirty="0" smtClean="0"/>
              <a:t>Communication subject </a:t>
            </a:r>
            <a:r>
              <a:rPr lang="en-US" sz="2000" dirty="0" smtClean="0">
                <a:solidFill>
                  <a:srgbClr val="800000"/>
                </a:solidFill>
              </a:rPr>
              <a:t>to dynamic loss, delay, jitter, path failures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814387" y="3733800"/>
          <a:ext cx="3459163" cy="2125663"/>
        </p:xfrm>
        <a:graphic>
          <a:graphicData uri="http://schemas.openxmlformats.org/presentationml/2006/ole">
            <p:oleObj spid="_x0000_s116738" name="Chart" r:id="rId3" imgW="4203700" imgH="2565400" progId="Excel.Sheet.8">
              <p:embed/>
            </p:oleObj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5213350" y="3732213"/>
          <a:ext cx="3473450" cy="2138362"/>
        </p:xfrm>
        <a:graphic>
          <a:graphicData uri="http://schemas.openxmlformats.org/presentationml/2006/ole">
            <p:oleObj spid="_x0000_s116739" name="Chart" r:id="rId4" imgW="4216400" imgH="2565400" progId="Excel.Sheet.8">
              <p:embed/>
            </p:oleObj>
          </a:graphicData>
        </a:graphic>
      </p:graphicFrame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1257300" y="4278313"/>
            <a:ext cx="33528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V="1">
            <a:off x="5360987" y="4276725"/>
            <a:ext cx="24384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554537" y="4129088"/>
            <a:ext cx="779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Tahoma" pitchFamily="38" charset="0"/>
              </a:rPr>
              <a:t>PSTN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687763" y="5870575"/>
            <a:ext cx="2219325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00000"/>
            </a:pPr>
            <a:r>
              <a:rPr lang="en-US" sz="1800" dirty="0">
                <a:solidFill>
                  <a:srgbClr val="0000FF"/>
                </a:solidFill>
              </a:rPr>
              <a:t>50ms network delay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Real-time Recovery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84750"/>
          </a:xfrm>
        </p:spPr>
        <p:txBody>
          <a:bodyPr>
            <a:normAutofit/>
          </a:bodyPr>
          <a:lstStyle/>
          <a:p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Localized real-time recovery on overlay hops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Retransmission is attempted only once</a:t>
            </a:r>
          </a:p>
          <a:p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Each Overlay node keeps a history of the packets forwarded in the last 100ms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When the other end of a hop detects a loss, it requests a retransmission and moves on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If the upstream node still has the packet in its history, it resends it</a:t>
            </a:r>
          </a:p>
          <a:p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Not a reliable protocol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>
                <a:solidFill>
                  <a:srgbClr val="1F497D"/>
                </a:solidFill>
              </a:rPr>
              <a:t>No </a:t>
            </a:r>
            <a:r>
              <a:rPr lang="en-US" sz="2000" dirty="0" err="1" smtClean="0">
                <a:solidFill>
                  <a:srgbClr val="1F497D"/>
                </a:solidFill>
              </a:rPr>
              <a:t>ACKs</a:t>
            </a:r>
            <a:r>
              <a:rPr lang="en-US" sz="2000" dirty="0" smtClean="0">
                <a:solidFill>
                  <a:srgbClr val="1F497D"/>
                </a:solidFill>
              </a:rPr>
              <a:t>.  No duplicates</a:t>
            </a:r>
            <a:r>
              <a:rPr lang="en-US" sz="2000" dirty="0" smtClean="0">
                <a:solidFill>
                  <a:srgbClr val="1002F1"/>
                </a:solidFill>
              </a:rPr>
              <a:t>. </a:t>
            </a:r>
            <a:r>
              <a:rPr lang="en-US" sz="2000" dirty="0" smtClean="0">
                <a:solidFill>
                  <a:srgbClr val="800000"/>
                </a:solidFill>
              </a:rPr>
              <a:t>No blocking</a:t>
            </a:r>
            <a:r>
              <a:rPr lang="en-US" sz="2000" dirty="0" smtClean="0">
                <a:solidFill>
                  <a:srgbClr val="1002F1"/>
                </a:solidFill>
              </a:rPr>
              <a:t>. </a:t>
            </a:r>
          </a:p>
          <a:p>
            <a:pPr>
              <a:buFontTx/>
              <a:buNone/>
            </a:pPr>
            <a:endParaRPr lang="en-US" sz="2400" dirty="0" smtClean="0">
              <a:solidFill>
                <a:srgbClr val="1002F1"/>
              </a:solidFill>
              <a:ea typeface="ＭＳ Ｐゴシック" pitchFamily="38" charset="-128"/>
              <a:cs typeface="ＭＳ Ｐゴシック" pitchFamily="38" charset="-128"/>
            </a:endParaRPr>
          </a:p>
          <a:p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Recovery works for hops shorter than about 30ms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This is ok: overlay links are short 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117762" name="Object 2"/>
          <p:cNvGraphicFramePr>
            <a:graphicFrameLocks noChangeAspect="1"/>
          </p:cNvGraphicFramePr>
          <p:nvPr/>
        </p:nvGraphicFramePr>
        <p:xfrm>
          <a:off x="1981200" y="4862512"/>
          <a:ext cx="1512888" cy="425450"/>
        </p:xfrm>
        <a:graphic>
          <a:graphicData uri="http://schemas.openxmlformats.org/presentationml/2006/ole">
            <p:oleObj spid="_x0000_s117762" name="Equation" r:id="rId3" imgW="723900" imgH="203200" progId="Equation.3">
              <p:embed/>
            </p:oleObj>
          </a:graphicData>
        </a:graphic>
      </p:graphicFrame>
      <p:graphicFrame>
        <p:nvGraphicFramePr>
          <p:cNvPr id="117763" name="Object 3"/>
          <p:cNvGraphicFramePr>
            <a:graphicFrameLocks noChangeAspect="1"/>
          </p:cNvGraphicFramePr>
          <p:nvPr/>
        </p:nvGraphicFramePr>
        <p:xfrm>
          <a:off x="4343400" y="4903787"/>
          <a:ext cx="2957513" cy="384175"/>
        </p:xfrm>
        <a:graphic>
          <a:graphicData uri="http://schemas.openxmlformats.org/presentationml/2006/ole">
            <p:oleObj spid="_x0000_s117763" name="Equation" r:id="rId4" imgW="1371600" imgH="177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VoIP Quality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342" y="3886200"/>
            <a:ext cx="7968457" cy="9906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Spines overlay – 5 links of 10ms each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10 VoIP streams sending in parallel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Loss on middle link C-D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118786" name="Object 2"/>
          <p:cNvGraphicFramePr>
            <a:graphicFrameLocks noChangeAspect="1"/>
          </p:cNvGraphicFramePr>
          <p:nvPr/>
        </p:nvGraphicFramePr>
        <p:xfrm>
          <a:off x="718343" y="1482726"/>
          <a:ext cx="3744913" cy="2178050"/>
        </p:xfrm>
        <a:graphic>
          <a:graphicData uri="http://schemas.openxmlformats.org/presentationml/2006/ole">
            <p:oleObj spid="_x0000_s118786" name="Worksheet" r:id="rId3" imgW="4216400" imgH="2679700" progId="Excel.Sheet.8">
              <p:embed/>
            </p:oleObj>
          </a:graphicData>
        </a:graphic>
      </p:graphicFrame>
      <p:graphicFrame>
        <p:nvGraphicFramePr>
          <p:cNvPr id="118787" name="Object 3"/>
          <p:cNvGraphicFramePr>
            <a:graphicFrameLocks noChangeAspect="1"/>
          </p:cNvGraphicFramePr>
          <p:nvPr/>
        </p:nvGraphicFramePr>
        <p:xfrm>
          <a:off x="4493418" y="1482726"/>
          <a:ext cx="3733800" cy="2176463"/>
        </p:xfrm>
        <a:graphic>
          <a:graphicData uri="http://schemas.openxmlformats.org/presentationml/2006/ole">
            <p:oleObj spid="_x0000_s118787" name="Chart" r:id="rId4" imgW="4229100" imgH="2692400" progId="Excel.Sheet.8">
              <p:embed/>
            </p:oleObj>
          </a:graphicData>
        </a:graphic>
      </p:graphicFrame>
      <p:pic>
        <p:nvPicPr>
          <p:cNvPr id="9" name="Picture 6" descr="chain4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5060950"/>
            <a:ext cx="7696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648075" y="5975350"/>
            <a:ext cx="2219325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100000"/>
            </a:pPr>
            <a:r>
              <a:rPr lang="en-US" sz="1800" dirty="0">
                <a:solidFill>
                  <a:srgbClr val="0000FF"/>
                </a:solidFill>
              </a:rPr>
              <a:t>50ms network delay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Real-time Routing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0387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Routing algorithm that takes </a:t>
            </a:r>
          </a:p>
          <a:p>
            <a:pPr>
              <a:buFontTx/>
              <a:buNone/>
            </a:pPr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    into account retransmissions</a:t>
            </a:r>
          </a:p>
          <a:p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Which path maximizes the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    number of packets arriving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    at node </a:t>
            </a:r>
            <a:r>
              <a:rPr lang="en-US" sz="2400" b="1" dirty="0" smtClean="0">
                <a:ea typeface="ＭＳ Ｐゴシック" pitchFamily="38" charset="-128"/>
                <a:cs typeface="ＭＳ Ｐゴシック" pitchFamily="38" charset="-128"/>
              </a:rPr>
              <a:t>E</a:t>
            </a:r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 in under 100 ms ?</a:t>
            </a:r>
            <a:endParaRPr lang="en-US" sz="2400" dirty="0" smtClean="0">
              <a:solidFill>
                <a:srgbClr val="006600"/>
              </a:solidFill>
              <a:ea typeface="ＭＳ Ｐゴシック" pitchFamily="38" charset="-128"/>
              <a:cs typeface="ＭＳ Ｐゴシック" pitchFamily="38" charset="-128"/>
            </a:endParaRPr>
          </a:p>
          <a:p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Finding the best path by computing loss and delay distribution on all the possible routes is very expensive</a:t>
            </a:r>
          </a:p>
          <a:p>
            <a:r>
              <a:rPr lang="en-US" sz="2400" dirty="0" smtClean="0">
                <a:solidFill>
                  <a:schemeClr val="tx2"/>
                </a:solidFill>
                <a:ea typeface="ＭＳ Ｐゴシック" pitchFamily="38" charset="-128"/>
                <a:cs typeface="ＭＳ Ｐゴシック" pitchFamily="38" charset="-128"/>
              </a:rPr>
              <a:t>Weight metric </a:t>
            </a:r>
            <a:r>
              <a:rPr lang="en-US" sz="2400" dirty="0" smtClean="0">
                <a:ea typeface="ＭＳ Ｐゴシック" pitchFamily="38" charset="-128"/>
                <a:cs typeface="ＭＳ Ｐゴシック" pitchFamily="38" charset="-128"/>
              </a:rPr>
              <a:t>for links that approximates the best path</a:t>
            </a:r>
            <a:endParaRPr lang="en-US" sz="2400" dirty="0"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4" descr="which_pat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7419" y="1676400"/>
            <a:ext cx="361156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9810" name="Object 2"/>
          <p:cNvGraphicFramePr>
            <a:graphicFrameLocks noChangeAspect="1"/>
          </p:cNvGraphicFramePr>
          <p:nvPr/>
        </p:nvGraphicFramePr>
        <p:xfrm>
          <a:off x="912813" y="5410200"/>
          <a:ext cx="7669212" cy="411162"/>
        </p:xfrm>
        <a:graphic>
          <a:graphicData uri="http://schemas.openxmlformats.org/presentationml/2006/ole">
            <p:oleObj spid="_x0000_s119810" name="Equation" r:id="rId4" imgW="3784600" imgH="203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6700"/>
            <a:ext cx="7772400" cy="1104900"/>
          </a:xfrm>
        </p:spPr>
        <p:txBody>
          <a:bodyPr/>
          <a:lstStyle/>
          <a:p>
            <a:r>
              <a:rPr lang="en-US" sz="36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Overlay Approach to </a:t>
            </a:r>
            <a:r>
              <a:rPr lang="en-US" sz="3600" dirty="0" err="1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VoIP</a:t>
            </a:r>
            <a:endParaRPr lang="en-US" sz="3600" dirty="0" smtClean="0"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7772400" cy="4692650"/>
          </a:xfrm>
        </p:spPr>
        <p:txBody>
          <a:bodyPr/>
          <a:lstStyle/>
          <a:p>
            <a:r>
              <a:rPr lang="en-US" dirty="0">
                <a:ea typeface="ＭＳ Ｐゴシック" pitchFamily="38" charset="-128"/>
                <a:cs typeface="ＭＳ Ｐゴシック" pitchFamily="38" charset="-128"/>
              </a:rPr>
              <a:t>Localized real-time recovery on overlay hops</a:t>
            </a:r>
          </a:p>
          <a:p>
            <a:pPr lvl="1"/>
            <a:r>
              <a:rPr lang="en-US" dirty="0"/>
              <a:t>Retransmission is attempted only once</a:t>
            </a:r>
          </a:p>
          <a:p>
            <a:r>
              <a:rPr lang="en-US" dirty="0">
                <a:ea typeface="ＭＳ Ｐゴシック" pitchFamily="38" charset="-128"/>
                <a:cs typeface="ＭＳ Ｐゴシック" pitchFamily="38" charset="-128"/>
              </a:rPr>
              <a:t>Flexible routing metric avoids currently congested paths</a:t>
            </a:r>
          </a:p>
          <a:p>
            <a:pPr lvl="1"/>
            <a:r>
              <a:rPr lang="en-US" dirty="0"/>
              <a:t>Cost metric based on measured latency and loss rate of the links</a:t>
            </a:r>
          </a:p>
          <a:p>
            <a:pPr lvl="1"/>
            <a:r>
              <a:rPr lang="en-US" dirty="0"/>
              <a:t>Link cost equivalent to the </a:t>
            </a:r>
            <a:r>
              <a:rPr lang="en-US" dirty="0">
                <a:solidFill>
                  <a:srgbClr val="1F497D"/>
                </a:solidFill>
              </a:rPr>
              <a:t>expected packet latency</a:t>
            </a:r>
            <a:r>
              <a:rPr lang="en-US" dirty="0">
                <a:solidFill>
                  <a:srgbClr val="1002F1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when retransmissions are considered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Outline</a:t>
            </a:r>
            <a:endParaRPr lang="en-US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561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The Overlay Network Paradigm</a:t>
            </a:r>
          </a:p>
          <a:p>
            <a:r>
              <a:rPr lang="en-US" dirty="0" smtClean="0"/>
              <a:t>The DARPA Networking Challenge (99-03)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Overlay Architecture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Low-latency reliable transport</a:t>
            </a:r>
          </a:p>
          <a:p>
            <a:r>
              <a:rPr lang="en-US" dirty="0" smtClean="0"/>
              <a:t>The Siemens VoIP Challenge (03-06)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Almost-reliable, real-time transport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LiveTimeNet</a:t>
            </a:r>
            <a:r>
              <a:rPr lang="en-US" dirty="0" smtClean="0"/>
              <a:t> TV Challenge (08-…)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From Overlays to Clouds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Ultimate resiliency, automated monitoring and control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The challenges ahead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7493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The </a:t>
            </a:r>
            <a:r>
              <a:rPr lang="en-US" sz="3600" dirty="0" err="1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LiveTimeNet</a:t>
            </a:r>
            <a:r>
              <a:rPr lang="en-US" sz="36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 TV Challenge (08-…)</a:t>
            </a:r>
            <a:endParaRPr lang="en-US" sz="3600" dirty="0" smtClean="0"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772400" cy="5270500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Can the Internet be an underlying network for a live TV service?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Live channel transport (Business to Business)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The virtual cable company (Business to Consumer)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Next Generation TV (Interactivity)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Requirements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Scalability: High capacity flows, many any-to-many flows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High availability and uniform delivery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Technology trends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Cheap long-haul access bandwidth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Broadband Internet connectivity to the home 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Multi-core computer architecture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825500"/>
          </a:xfrm>
        </p:spPr>
        <p:txBody>
          <a:bodyPr/>
          <a:lstStyle/>
          <a:p>
            <a:r>
              <a:rPr lang="en-US" sz="36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From Overlays to Clouds</a:t>
            </a:r>
            <a:endParaRPr lang="en-US" sz="3600" dirty="0" smtClean="0"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1066800" y="1346200"/>
            <a:ext cx="7772400" cy="47879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800000"/>
                </a:solidFill>
                <a:ea typeface="ＭＳ Ｐゴシック" pitchFamily="38" charset="-128"/>
                <a:cs typeface="ＭＳ Ｐゴシック" pitchFamily="38" charset="-128"/>
              </a:rPr>
              <a:t>The service provider point of view</a:t>
            </a:r>
          </a:p>
          <a:p>
            <a:r>
              <a:rPr lang="en-US" dirty="0" smtClean="0"/>
              <a:t>A service rather than software or hardware</a:t>
            </a:r>
          </a:p>
          <a:p>
            <a:r>
              <a:rPr lang="en-US" dirty="0" smtClean="0"/>
              <a:t>Control over where overlay nodes are located</a:t>
            </a:r>
          </a:p>
          <a:p>
            <a:r>
              <a:rPr lang="en-US" dirty="0" smtClean="0"/>
              <a:t>Multiple network providers in each overlay node (</a:t>
            </a:r>
            <a:r>
              <a:rPr lang="en-US" dirty="0" smtClean="0">
                <a:solidFill>
                  <a:schemeClr val="tx2"/>
                </a:solidFill>
              </a:rPr>
              <a:t>Super Nodes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Guaranteed capacity with admission control</a:t>
            </a:r>
          </a:p>
          <a:p>
            <a:r>
              <a:rPr lang="en-US" dirty="0" smtClean="0"/>
              <a:t>Monitoring and Control – near automation</a:t>
            </a:r>
          </a:p>
          <a:p>
            <a:endParaRPr lang="en-US" dirty="0" smtClean="0"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825500"/>
          </a:xfrm>
        </p:spPr>
        <p:txBody>
          <a:bodyPr/>
          <a:lstStyle/>
          <a:p>
            <a:r>
              <a:rPr lang="en-US" sz="36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The </a:t>
            </a:r>
            <a:r>
              <a:rPr lang="en-US" sz="3600" dirty="0" err="1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LiveTimeNet</a:t>
            </a:r>
            <a:r>
              <a:rPr lang="en-US" sz="36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 Cloud</a:t>
            </a:r>
            <a:endParaRPr lang="en-US" sz="3600" dirty="0" smtClean="0"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pic>
        <p:nvPicPr>
          <p:cNvPr id="8" name="Picture 7" descr="ltn_diagram_final.jpg"/>
          <p:cNvPicPr>
            <a:picLocks noChangeAspect="1"/>
          </p:cNvPicPr>
          <p:nvPr/>
        </p:nvPicPr>
        <p:blipFill>
          <a:blip r:embed="rId3"/>
          <a:srcRect t="21000"/>
          <a:stretch>
            <a:fillRect/>
          </a:stretch>
        </p:blipFill>
        <p:spPr>
          <a:xfrm>
            <a:off x="1447800" y="1295400"/>
            <a:ext cx="6248400" cy="4936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The Internet Revolution</a:t>
            </a:r>
            <a:b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</a:br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A Technical Perspective</a:t>
            </a:r>
            <a:endParaRPr lang="en-US" sz="4000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91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A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a typeface="ＭＳ Ｐゴシック" pitchFamily="38" charset="-128"/>
                <a:cs typeface="ＭＳ Ｐゴシック" pitchFamily="38" charset="-128"/>
              </a:rPr>
              <a:t>single, multi-purpose, IP-based </a:t>
            </a: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network 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  <a:ea typeface="ＭＳ Ｐゴシック" pitchFamily="38" charset="-128"/>
                <a:cs typeface="ＭＳ Ｐゴシック" pitchFamily="38" charset="-128"/>
              </a:rPr>
              <a:t>Each additional node increases its reach and usefulness (similar to any network)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  <a:ea typeface="ＭＳ Ｐゴシック" pitchFamily="38" charset="-128"/>
                <a:cs typeface="ＭＳ Ｐゴシック" pitchFamily="38" charset="-128"/>
              </a:rPr>
              <a:t>Each additional application domain increases its economic advantage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Will therefore swallow most other networks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Happened: mail to e-mail, Phone to </a:t>
            </a:r>
            <a:r>
              <a:rPr lang="en-US" dirty="0" err="1" smtClean="0">
                <a:ea typeface="ＭＳ Ｐゴシック" pitchFamily="38" charset="-128"/>
                <a:cs typeface="ＭＳ Ｐゴシック" pitchFamily="38" charset="-128"/>
              </a:rPr>
              <a:t>VoIP</a:t>
            </a: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, Fax to </a:t>
            </a:r>
            <a:r>
              <a:rPr lang="en-US" dirty="0" err="1" smtClean="0">
                <a:ea typeface="ＭＳ Ｐゴシック" pitchFamily="38" charset="-128"/>
                <a:cs typeface="ＭＳ Ｐゴシック" pitchFamily="38" charset="-128"/>
              </a:rPr>
              <a:t>PDFs</a:t>
            </a:r>
            <a:endParaRPr lang="en-US" dirty="0" smtClean="0">
              <a:ea typeface="ＭＳ Ｐゴシック" pitchFamily="38" charset="-128"/>
              <a:cs typeface="ＭＳ Ｐゴシック" pitchFamily="38" charset="-128"/>
            </a:endParaRPr>
          </a:p>
          <a:p>
            <a:pPr lvl="2"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Started the process: TV, various control systems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Still to come: Cell phone networks </a:t>
            </a:r>
          </a:p>
          <a:p>
            <a:pPr lvl="2">
              <a:lnSpc>
                <a:spcPct val="90000"/>
              </a:lnSpc>
            </a:pPr>
            <a:endParaRPr lang="en-US" dirty="0" smtClean="0">
              <a:ea typeface="ＭＳ Ｐゴシック" pitchFamily="38" charset="-128"/>
              <a:cs typeface="ＭＳ Ｐゴシック" pitchFamily="38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811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Time for a Demonstration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pic>
        <p:nvPicPr>
          <p:cNvPr id="7" name="Picture 6" descr="230.0.9.1.png"/>
          <p:cNvPicPr>
            <a:picLocks noChangeAspect="1"/>
          </p:cNvPicPr>
          <p:nvPr/>
        </p:nvPicPr>
        <p:blipFill>
          <a:blip r:embed="rId2"/>
          <a:srcRect l="566" r="566" b="4286"/>
          <a:stretch>
            <a:fillRect/>
          </a:stretch>
        </p:blipFill>
        <p:spPr>
          <a:xfrm>
            <a:off x="381000" y="1676400"/>
            <a:ext cx="8406482" cy="4295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811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Time for a Demonstration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pic>
        <p:nvPicPr>
          <p:cNvPr id="7" name="Picture 6" descr="230.0.9.1_Amir.png"/>
          <p:cNvPicPr>
            <a:picLocks noChangeAspect="1"/>
          </p:cNvPicPr>
          <p:nvPr/>
        </p:nvPicPr>
        <p:blipFill>
          <a:blip r:embed="rId2"/>
          <a:srcRect l="566" r="566" b="4286"/>
          <a:stretch>
            <a:fillRect/>
          </a:stretch>
        </p:blipFill>
        <p:spPr>
          <a:xfrm>
            <a:off x="381000" y="1724629"/>
            <a:ext cx="8406483" cy="42951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06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Another Demonstration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685800" y="3808412"/>
            <a:ext cx="7848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226.1.1.1.png"/>
          <p:cNvPicPr>
            <a:picLocks noChangeAspect="1"/>
          </p:cNvPicPr>
          <p:nvPr/>
        </p:nvPicPr>
        <p:blipFill>
          <a:blip r:embed="rId2"/>
          <a:srcRect t="13929" b="25714"/>
          <a:stretch>
            <a:fillRect/>
          </a:stretch>
        </p:blipFill>
        <p:spPr>
          <a:xfrm>
            <a:off x="762000" y="3977546"/>
            <a:ext cx="7467600" cy="2378803"/>
          </a:xfrm>
          <a:prstGeom prst="rect">
            <a:avLst/>
          </a:prstGeom>
        </p:spPr>
      </p:pic>
      <p:pic>
        <p:nvPicPr>
          <p:cNvPr id="13" name="Picture 12" descr="226.0.1.1.png"/>
          <p:cNvPicPr>
            <a:picLocks noChangeAspect="1"/>
          </p:cNvPicPr>
          <p:nvPr/>
        </p:nvPicPr>
        <p:blipFill>
          <a:blip r:embed="rId3"/>
          <a:srcRect t="18214" b="18214"/>
          <a:stretch>
            <a:fillRect/>
          </a:stretch>
        </p:blipFill>
        <p:spPr>
          <a:xfrm>
            <a:off x="749300" y="1198479"/>
            <a:ext cx="7556500" cy="2535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825500"/>
          </a:xfrm>
        </p:spPr>
        <p:txBody>
          <a:bodyPr/>
          <a:lstStyle/>
          <a:p>
            <a:r>
              <a:rPr lang="en-US" sz="36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Addressing the Technical Challenge</a:t>
            </a: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1066800" y="1346200"/>
            <a:ext cx="7772400" cy="4787900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Scalable overlay network architecture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Parallel overlays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Real-time monitoring and control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  <a:ea typeface="ＭＳ Ｐゴシック" pitchFamily="38" charset="-128"/>
                <a:cs typeface="ＭＳ Ｐゴシック" pitchFamily="38" charset="-128"/>
              </a:rPr>
              <a:t>Automated – take the human out of the loop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Three levels of protection</a:t>
            </a: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Link level: real-time protocol for HD-TV</a:t>
            </a: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Overlay level: responsive overlay routing</a:t>
            </a:r>
          </a:p>
          <a:p>
            <a:pPr lvl="1"/>
            <a:r>
              <a:rPr lang="en-US" dirty="0" smtClean="0">
                <a:solidFill>
                  <a:srgbClr val="1F497D"/>
                </a:solidFill>
              </a:rPr>
              <a:t>Cloud level: </a:t>
            </a:r>
            <a:r>
              <a:rPr lang="en-US" dirty="0" err="1" smtClean="0">
                <a:solidFill>
                  <a:srgbClr val="1F497D"/>
                </a:solidFill>
              </a:rPr>
              <a:t>NxWay</a:t>
            </a:r>
            <a:r>
              <a:rPr lang="en-US" dirty="0" smtClean="0">
                <a:solidFill>
                  <a:srgbClr val="1F497D"/>
                </a:solidFill>
              </a:rPr>
              <a:t> failover for overlay routers</a:t>
            </a:r>
          </a:p>
          <a:p>
            <a:endParaRPr lang="en-US" dirty="0" smtClean="0">
              <a:ea typeface="ＭＳ Ｐゴシック" pitchFamily="38" charset="-128"/>
              <a:cs typeface="ＭＳ Ｐゴシック" pitchFamily="38" charset="-12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2616200" y="1181100"/>
          <a:ext cx="3994150" cy="2819400"/>
        </p:xfrm>
        <a:graphic>
          <a:graphicData uri="http://schemas.openxmlformats.org/presentationml/2006/ole">
            <p:oleObj spid="_x0000_s62466" name="Document" r:id="rId3" imgW="5486400" imgH="3251200" progId="Word.Document.12">
              <p:link updateAutomatic="1"/>
            </p:oleObj>
          </a:graphicData>
        </a:graphic>
      </p:graphicFrame>
      <p:sp>
        <p:nvSpPr>
          <p:cNvPr id="66563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5842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Real-time Protocol for HD-TV</a:t>
            </a:r>
            <a:endParaRPr lang="en-US" sz="3600" dirty="0" smtClean="0">
              <a:ea typeface="ＭＳ Ｐゴシック" pitchFamily="38" charset="-128"/>
              <a:cs typeface="ＭＳ Ｐゴシック" pitchFamily="38" charset="-128"/>
            </a:endParaRPr>
          </a:p>
        </p:txBody>
      </p:sp>
      <p:graphicFrame>
        <p:nvGraphicFramePr>
          <p:cNvPr id="4" name="Group 24"/>
          <p:cNvGraphicFramePr>
            <a:graphicFrameLocks noGrp="1"/>
          </p:cNvGraphicFramePr>
          <p:nvPr/>
        </p:nvGraphicFramePr>
        <p:xfrm>
          <a:off x="1117600" y="4114800"/>
          <a:ext cx="7645400" cy="2136736"/>
        </p:xfrm>
        <a:graphic>
          <a:graphicData uri="http://schemas.openxmlformats.org/drawingml/2006/table">
            <a:tbl>
              <a:tblPr/>
              <a:tblGrid>
                <a:gridCol w="3542163"/>
                <a:gridCol w="4103237"/>
              </a:tblGrid>
              <a:tr h="695968">
                <a:tc>
                  <a:txBody>
                    <a:bodyPr/>
                    <a:lstStyle/>
                    <a:p>
                      <a:pPr marL="0" marR="0" lvl="0" indent="0" algn="ctr" defTabSz="1135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8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8" charset="0"/>
                          <a:ea typeface="ＭＳ Ｐゴシック" pitchFamily="38" charset="-128"/>
                          <a:cs typeface="ＭＳ Ｐゴシック" pitchFamily="38" charset="-128"/>
                        </a:rPr>
                        <a:t>Network packet loss on one link (assuming 66% burstiness)</a:t>
                      </a:r>
                    </a:p>
                  </a:txBody>
                  <a:tcPr marL="217191" marR="217191" marT="108596" marB="1085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35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8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8" charset="0"/>
                          <a:ea typeface="ＭＳ Ｐゴシック" pitchFamily="38" charset="-128"/>
                          <a:cs typeface="ＭＳ Ｐゴシック" pitchFamily="38" charset="-128"/>
                        </a:rPr>
                        <a:t>Loss experienced by flows on the </a:t>
                      </a:r>
                    </a:p>
                    <a:p>
                      <a:pPr marL="0" marR="0" lvl="0" indent="0" algn="ctr" defTabSz="1135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8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8" charset="0"/>
                          <a:ea typeface="ＭＳ Ｐゴシック" pitchFamily="38" charset="-128"/>
                          <a:cs typeface="ＭＳ Ｐゴシック" pitchFamily="38" charset="-128"/>
                        </a:rPr>
                        <a:t>LTN Network</a:t>
                      </a:r>
                    </a:p>
                  </a:txBody>
                  <a:tcPr marL="217191" marR="217191" marT="108596" marB="1085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752">
                <a:tc>
                  <a:txBody>
                    <a:bodyPr/>
                    <a:lstStyle/>
                    <a:p>
                      <a:pPr marL="0" marR="0" lvl="0" indent="0" algn="ctr" defTabSz="1135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8" charset="0"/>
                          <a:ea typeface="ＭＳ Ｐゴシック" pitchFamily="38" charset="-128"/>
                          <a:cs typeface="ＭＳ Ｐゴシック" pitchFamily="38" charset="-128"/>
                        </a:rPr>
                        <a:t>2%</a:t>
                      </a:r>
                    </a:p>
                  </a:txBody>
                  <a:tcPr marL="217191" marR="217191" marT="108596" marB="1085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35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8" charset="0"/>
                          <a:ea typeface="ＭＳ Ｐゴシック" pitchFamily="38" charset="-128"/>
                          <a:cs typeface="ＭＳ Ｐゴシック" pitchFamily="38" charset="-128"/>
                        </a:rPr>
                        <a:t>&lt; 0.0003%</a:t>
                      </a:r>
                    </a:p>
                  </a:txBody>
                  <a:tcPr marL="217191" marR="217191" marT="108596" marB="1085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752">
                <a:tc>
                  <a:txBody>
                    <a:bodyPr/>
                    <a:lstStyle/>
                    <a:p>
                      <a:pPr marL="0" marR="0" lvl="0" indent="0" algn="ctr" defTabSz="1135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8" charset="0"/>
                          <a:ea typeface="ＭＳ Ｐゴシック" pitchFamily="38" charset="-128"/>
                          <a:cs typeface="ＭＳ Ｐゴシック" pitchFamily="38" charset="-128"/>
                        </a:rPr>
                        <a:t>5%</a:t>
                      </a:r>
                    </a:p>
                  </a:txBody>
                  <a:tcPr marL="217191" marR="217191" marT="108596" marB="1085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35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8" charset="0"/>
                          <a:ea typeface="ＭＳ Ｐゴシック" pitchFamily="38" charset="-128"/>
                          <a:cs typeface="ＭＳ Ｐゴシック" pitchFamily="38" charset="-128"/>
                        </a:rPr>
                        <a:t>&lt; 0.003%</a:t>
                      </a:r>
                    </a:p>
                  </a:txBody>
                  <a:tcPr marL="217191" marR="217191" marT="108596" marB="1085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752">
                <a:tc>
                  <a:txBody>
                    <a:bodyPr/>
                    <a:lstStyle/>
                    <a:p>
                      <a:pPr marL="0" marR="0" lvl="0" indent="0" algn="ctr" defTabSz="1135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8" charset="0"/>
                          <a:ea typeface="ＭＳ Ｐゴシック" pitchFamily="38" charset="-128"/>
                          <a:cs typeface="ＭＳ Ｐゴシック" pitchFamily="38" charset="-128"/>
                        </a:rPr>
                        <a:t>10%</a:t>
                      </a:r>
                    </a:p>
                  </a:txBody>
                  <a:tcPr marL="217191" marR="217191" marT="108596" marB="1085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350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8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8" charset="0"/>
                          <a:ea typeface="ＭＳ Ｐゴシック" pitchFamily="38" charset="-128"/>
                          <a:cs typeface="ＭＳ Ｐゴシック" pitchFamily="38" charset="-128"/>
                        </a:rPr>
                        <a:t>&lt; 0.03%</a:t>
                      </a:r>
                    </a:p>
                  </a:txBody>
                  <a:tcPr marL="217191" marR="217191" marT="108596" marB="1085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595120" y="2980267"/>
            <a:ext cx="453813" cy="428413"/>
          </a:xfrm>
          <a:prstGeom prst="ellipse">
            <a:avLst/>
          </a:prstGeom>
          <a:solidFill>
            <a:srgbClr val="263661"/>
          </a:solidFill>
          <a:ln w="50800" cap="flat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4878493" y="4276514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Oval 9"/>
          <p:cNvSpPr/>
          <p:nvPr/>
        </p:nvSpPr>
        <p:spPr>
          <a:xfrm>
            <a:off x="7140787" y="2918460"/>
            <a:ext cx="453813" cy="428413"/>
          </a:xfrm>
          <a:prstGeom prst="ellipse">
            <a:avLst/>
          </a:prstGeom>
          <a:solidFill>
            <a:srgbClr val="263661"/>
          </a:solidFill>
          <a:ln w="508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Oval 10"/>
          <p:cNvSpPr/>
          <p:nvPr/>
        </p:nvSpPr>
        <p:spPr>
          <a:xfrm>
            <a:off x="3567853" y="3132666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7" name="Straight Connector 16"/>
          <p:cNvCxnSpPr>
            <a:stCxn id="11" idx="5"/>
            <a:endCxn id="8" idx="1"/>
          </p:cNvCxnSpPr>
          <p:nvPr/>
        </p:nvCxnSpPr>
        <p:spPr>
          <a:xfrm rot="16200000" flipH="1">
            <a:off x="4029622" y="3423923"/>
            <a:ext cx="840915" cy="98974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7"/>
            <a:endCxn id="10" idx="3"/>
          </p:cNvCxnSpPr>
          <p:nvPr/>
        </p:nvCxnSpPr>
        <p:spPr>
          <a:xfrm rot="5400000" flipH="1" flipV="1">
            <a:off x="5708986" y="2840995"/>
            <a:ext cx="1055121" cy="194139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" idx="6"/>
            <a:endCxn id="11" idx="2"/>
          </p:cNvCxnSpPr>
          <p:nvPr/>
        </p:nvCxnSpPr>
        <p:spPr>
          <a:xfrm>
            <a:off x="2048933" y="3194474"/>
            <a:ext cx="1518920" cy="15239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00200" y="381000"/>
            <a:ext cx="59429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Responsive Overlay Routing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>
            <a:stCxn id="6" idx="5"/>
            <a:endCxn id="11" idx="3"/>
          </p:cNvCxnSpPr>
          <p:nvPr/>
        </p:nvCxnSpPr>
        <p:spPr>
          <a:xfrm rot="16200000" flipH="1">
            <a:off x="2732194" y="2596220"/>
            <a:ext cx="152399" cy="165183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7"/>
            <a:endCxn id="11" idx="1"/>
          </p:cNvCxnSpPr>
          <p:nvPr/>
        </p:nvCxnSpPr>
        <p:spPr>
          <a:xfrm rot="16200000" flipH="1">
            <a:off x="2732193" y="2293287"/>
            <a:ext cx="152399" cy="165183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8" idx="0"/>
            <a:endCxn id="10" idx="2"/>
          </p:cNvCxnSpPr>
          <p:nvPr/>
        </p:nvCxnSpPr>
        <p:spPr>
          <a:xfrm rot="5400000" flipH="1" flipV="1">
            <a:off x="5551170" y="2686898"/>
            <a:ext cx="1143847" cy="203538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1" idx="6"/>
            <a:endCxn id="8" idx="0"/>
          </p:cNvCxnSpPr>
          <p:nvPr/>
        </p:nvCxnSpPr>
        <p:spPr>
          <a:xfrm>
            <a:off x="4021666" y="3346873"/>
            <a:ext cx="1083734" cy="9296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1" idx="4"/>
            <a:endCxn id="8" idx="2"/>
          </p:cNvCxnSpPr>
          <p:nvPr/>
        </p:nvCxnSpPr>
        <p:spPr>
          <a:xfrm rot="16200000" flipH="1">
            <a:off x="3871805" y="3484033"/>
            <a:ext cx="929642" cy="108373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8" idx="6"/>
            <a:endCxn id="10" idx="4"/>
          </p:cNvCxnSpPr>
          <p:nvPr/>
        </p:nvCxnSpPr>
        <p:spPr>
          <a:xfrm flipV="1">
            <a:off x="5332306" y="3346873"/>
            <a:ext cx="2035388" cy="114384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683104" y="6009495"/>
            <a:ext cx="1651836" cy="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62000" y="56388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Available link</a:t>
            </a:r>
            <a:endParaRPr lang="en-US" dirty="0"/>
          </a:p>
        </p:txBody>
      </p:sp>
      <p:sp>
        <p:nvSpPr>
          <p:cNvPr id="54" name="Oval 53"/>
          <p:cNvSpPr/>
          <p:nvPr/>
        </p:nvSpPr>
        <p:spPr>
          <a:xfrm>
            <a:off x="685800" y="4876800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5" name="TextBox 54"/>
          <p:cNvSpPr txBox="1"/>
          <p:nvPr/>
        </p:nvSpPr>
        <p:spPr>
          <a:xfrm>
            <a:off x="1143000" y="4876800"/>
            <a:ext cx="1287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 Node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1FEF-72DF-4A2E-9958-7AD587CB03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3200400" y="4343400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cxnSp>
        <p:nvCxnSpPr>
          <p:cNvPr id="35" name="Straight Connector 34"/>
          <p:cNvCxnSpPr>
            <a:stCxn id="6" idx="5"/>
            <a:endCxn id="26" idx="1"/>
          </p:cNvCxnSpPr>
          <p:nvPr/>
        </p:nvCxnSpPr>
        <p:spPr>
          <a:xfrm rot="16200000" flipH="1">
            <a:off x="2094566" y="3233847"/>
            <a:ext cx="1060200" cy="1284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6" idx="4"/>
            <a:endCxn id="26" idx="2"/>
          </p:cNvCxnSpPr>
          <p:nvPr/>
        </p:nvCxnSpPr>
        <p:spPr>
          <a:xfrm rot="16200000" flipH="1">
            <a:off x="1936750" y="3293956"/>
            <a:ext cx="1148927" cy="13783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6" idx="6"/>
            <a:endCxn id="8" idx="2"/>
          </p:cNvCxnSpPr>
          <p:nvPr/>
        </p:nvCxnSpPr>
        <p:spPr>
          <a:xfrm flipV="1">
            <a:off x="3654213" y="4490721"/>
            <a:ext cx="1224280" cy="668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6" idx="5"/>
            <a:endCxn id="8" idx="3"/>
          </p:cNvCxnSpPr>
          <p:nvPr/>
        </p:nvCxnSpPr>
        <p:spPr>
          <a:xfrm rot="5400000" flipH="1" flipV="1">
            <a:off x="4232910" y="3997031"/>
            <a:ext cx="66886" cy="13571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1000" y="1314272"/>
            <a:ext cx="8305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Utilizes multiple Tier 1 IP backbones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Optimized overlay paths determine selected links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Automatically and instantaneously</a:t>
            </a:r>
            <a:r>
              <a:rPr lang="en-US" sz="2400" dirty="0" smtClean="0"/>
              <a:t> switch to a better path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595120" y="2980267"/>
            <a:ext cx="453813" cy="428413"/>
          </a:xfrm>
          <a:prstGeom prst="ellipse">
            <a:avLst/>
          </a:prstGeom>
          <a:solidFill>
            <a:srgbClr val="263661"/>
          </a:solidFill>
          <a:ln w="50800" cap="flat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4878493" y="4276514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Oval 9"/>
          <p:cNvSpPr/>
          <p:nvPr/>
        </p:nvSpPr>
        <p:spPr>
          <a:xfrm>
            <a:off x="7140787" y="2918460"/>
            <a:ext cx="453813" cy="428413"/>
          </a:xfrm>
          <a:prstGeom prst="ellipse">
            <a:avLst/>
          </a:prstGeom>
          <a:solidFill>
            <a:srgbClr val="263661"/>
          </a:solidFill>
          <a:ln w="508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Oval 10"/>
          <p:cNvSpPr/>
          <p:nvPr/>
        </p:nvSpPr>
        <p:spPr>
          <a:xfrm>
            <a:off x="3567853" y="3132666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7" name="Straight Connector 16"/>
          <p:cNvCxnSpPr>
            <a:stCxn id="11" idx="5"/>
            <a:endCxn id="8" idx="1"/>
          </p:cNvCxnSpPr>
          <p:nvPr/>
        </p:nvCxnSpPr>
        <p:spPr>
          <a:xfrm rot="16200000" flipH="1">
            <a:off x="4029622" y="3423923"/>
            <a:ext cx="840915" cy="98974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7"/>
            <a:endCxn id="10" idx="3"/>
          </p:cNvCxnSpPr>
          <p:nvPr/>
        </p:nvCxnSpPr>
        <p:spPr>
          <a:xfrm rot="5400000" flipH="1" flipV="1">
            <a:off x="5708986" y="2840995"/>
            <a:ext cx="1055121" cy="194139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" idx="6"/>
            <a:endCxn id="11" idx="2"/>
          </p:cNvCxnSpPr>
          <p:nvPr/>
        </p:nvCxnSpPr>
        <p:spPr>
          <a:xfrm>
            <a:off x="2048933" y="3194474"/>
            <a:ext cx="1518920" cy="15239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00200" y="381000"/>
            <a:ext cx="59429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Responsive Overlay Routing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>
            <a:stCxn id="6" idx="5"/>
            <a:endCxn id="11" idx="3"/>
          </p:cNvCxnSpPr>
          <p:nvPr/>
        </p:nvCxnSpPr>
        <p:spPr>
          <a:xfrm rot="16200000" flipH="1">
            <a:off x="2732194" y="2596220"/>
            <a:ext cx="152399" cy="165183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7"/>
            <a:endCxn id="11" idx="1"/>
          </p:cNvCxnSpPr>
          <p:nvPr/>
        </p:nvCxnSpPr>
        <p:spPr>
          <a:xfrm rot="16200000" flipH="1">
            <a:off x="2732193" y="2293287"/>
            <a:ext cx="152399" cy="165183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8" idx="0"/>
            <a:endCxn id="10" idx="2"/>
          </p:cNvCxnSpPr>
          <p:nvPr/>
        </p:nvCxnSpPr>
        <p:spPr>
          <a:xfrm rot="5400000" flipH="1" flipV="1">
            <a:off x="5551170" y="2686898"/>
            <a:ext cx="1143847" cy="203538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1" idx="6"/>
            <a:endCxn id="8" idx="0"/>
          </p:cNvCxnSpPr>
          <p:nvPr/>
        </p:nvCxnSpPr>
        <p:spPr>
          <a:xfrm>
            <a:off x="4021666" y="3346873"/>
            <a:ext cx="1083734" cy="9296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1" idx="4"/>
            <a:endCxn id="8" idx="2"/>
          </p:cNvCxnSpPr>
          <p:nvPr/>
        </p:nvCxnSpPr>
        <p:spPr>
          <a:xfrm rot="16200000" flipH="1">
            <a:off x="3871805" y="3484033"/>
            <a:ext cx="929642" cy="108373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8" idx="6"/>
            <a:endCxn id="10" idx="4"/>
          </p:cNvCxnSpPr>
          <p:nvPr/>
        </p:nvCxnSpPr>
        <p:spPr>
          <a:xfrm flipV="1">
            <a:off x="5332306" y="3346873"/>
            <a:ext cx="2035388" cy="114384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83104" y="6009495"/>
            <a:ext cx="1651836" cy="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2000" y="56388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Available link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200400" y="6019800"/>
            <a:ext cx="1651836" cy="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24200" y="5638800"/>
            <a:ext cx="1366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Selected link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685800" y="4876800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TextBox 33"/>
          <p:cNvSpPr txBox="1"/>
          <p:nvPr/>
        </p:nvSpPr>
        <p:spPr>
          <a:xfrm>
            <a:off x="1143000" y="4876800"/>
            <a:ext cx="1287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 Node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1FEF-72DF-4A2E-9958-7AD587CB03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3200400" y="4339253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cxnSp>
        <p:nvCxnSpPr>
          <p:cNvPr id="38" name="Straight Connector 37"/>
          <p:cNvCxnSpPr>
            <a:stCxn id="6" idx="5"/>
            <a:endCxn id="32" idx="1"/>
          </p:cNvCxnSpPr>
          <p:nvPr/>
        </p:nvCxnSpPr>
        <p:spPr>
          <a:xfrm rot="16200000" flipH="1">
            <a:off x="2096640" y="3231773"/>
            <a:ext cx="1056053" cy="1284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6" idx="4"/>
            <a:endCxn id="32" idx="2"/>
          </p:cNvCxnSpPr>
          <p:nvPr/>
        </p:nvCxnSpPr>
        <p:spPr>
          <a:xfrm rot="16200000" flipH="1">
            <a:off x="1938823" y="3291883"/>
            <a:ext cx="1144780" cy="13783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2" idx="5"/>
            <a:endCxn id="8" idx="3"/>
          </p:cNvCxnSpPr>
          <p:nvPr/>
        </p:nvCxnSpPr>
        <p:spPr>
          <a:xfrm rot="5400000" flipH="1" flipV="1">
            <a:off x="4234983" y="3994958"/>
            <a:ext cx="62739" cy="13571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2" idx="6"/>
            <a:endCxn id="8" idx="2"/>
          </p:cNvCxnSpPr>
          <p:nvPr/>
        </p:nvCxnSpPr>
        <p:spPr>
          <a:xfrm flipV="1">
            <a:off x="3654213" y="4490721"/>
            <a:ext cx="1224280" cy="627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81000" y="1314272"/>
            <a:ext cx="8305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Utilizes multiple Tier 1 IP backbones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Optimized overlay paths determine selected links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Automatically and instantaneously</a:t>
            </a:r>
            <a:r>
              <a:rPr lang="en-US" sz="2400" dirty="0" smtClean="0"/>
              <a:t> switch to a better path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595120" y="2980267"/>
            <a:ext cx="453813" cy="428413"/>
          </a:xfrm>
          <a:prstGeom prst="ellipse">
            <a:avLst/>
          </a:prstGeom>
          <a:solidFill>
            <a:srgbClr val="263661"/>
          </a:solidFill>
          <a:ln w="50800" cap="flat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4878493" y="4276514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Oval 9"/>
          <p:cNvSpPr/>
          <p:nvPr/>
        </p:nvSpPr>
        <p:spPr>
          <a:xfrm>
            <a:off x="7140787" y="2918460"/>
            <a:ext cx="453813" cy="428413"/>
          </a:xfrm>
          <a:prstGeom prst="ellipse">
            <a:avLst/>
          </a:prstGeom>
          <a:solidFill>
            <a:srgbClr val="263661"/>
          </a:solidFill>
          <a:ln w="508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Oval 10"/>
          <p:cNvSpPr/>
          <p:nvPr/>
        </p:nvSpPr>
        <p:spPr>
          <a:xfrm>
            <a:off x="3567853" y="3132666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7" name="Straight Connector 16"/>
          <p:cNvCxnSpPr>
            <a:stCxn id="11" idx="5"/>
            <a:endCxn id="8" idx="1"/>
          </p:cNvCxnSpPr>
          <p:nvPr/>
        </p:nvCxnSpPr>
        <p:spPr>
          <a:xfrm rot="16200000" flipH="1">
            <a:off x="4029622" y="3423923"/>
            <a:ext cx="840915" cy="989745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7"/>
            <a:endCxn id="10" idx="3"/>
          </p:cNvCxnSpPr>
          <p:nvPr/>
        </p:nvCxnSpPr>
        <p:spPr>
          <a:xfrm rot="5400000" flipH="1" flipV="1">
            <a:off x="5708986" y="2840995"/>
            <a:ext cx="1055121" cy="194139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" idx="6"/>
            <a:endCxn id="11" idx="2"/>
          </p:cNvCxnSpPr>
          <p:nvPr/>
        </p:nvCxnSpPr>
        <p:spPr>
          <a:xfrm>
            <a:off x="2048933" y="3194474"/>
            <a:ext cx="1518920" cy="15239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00847" y="381000"/>
            <a:ext cx="59429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Responsive Overlay Routing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Connector 13"/>
          <p:cNvCxnSpPr>
            <a:stCxn id="6" idx="5"/>
            <a:endCxn id="11" idx="3"/>
          </p:cNvCxnSpPr>
          <p:nvPr/>
        </p:nvCxnSpPr>
        <p:spPr>
          <a:xfrm rot="16200000" flipH="1">
            <a:off x="2732194" y="2596220"/>
            <a:ext cx="152399" cy="165183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7"/>
            <a:endCxn id="11" idx="1"/>
          </p:cNvCxnSpPr>
          <p:nvPr/>
        </p:nvCxnSpPr>
        <p:spPr>
          <a:xfrm rot="16200000" flipH="1">
            <a:off x="2732193" y="2293287"/>
            <a:ext cx="152399" cy="165183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8" idx="0"/>
            <a:endCxn id="10" idx="2"/>
          </p:cNvCxnSpPr>
          <p:nvPr/>
        </p:nvCxnSpPr>
        <p:spPr>
          <a:xfrm rot="5400000" flipH="1" flipV="1">
            <a:off x="5551170" y="2686898"/>
            <a:ext cx="1143847" cy="203538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1" idx="6"/>
            <a:endCxn id="8" idx="0"/>
          </p:cNvCxnSpPr>
          <p:nvPr/>
        </p:nvCxnSpPr>
        <p:spPr>
          <a:xfrm>
            <a:off x="4021666" y="3346873"/>
            <a:ext cx="1083734" cy="9296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1" idx="4"/>
            <a:endCxn id="8" idx="2"/>
          </p:cNvCxnSpPr>
          <p:nvPr/>
        </p:nvCxnSpPr>
        <p:spPr>
          <a:xfrm rot="16200000" flipH="1">
            <a:off x="3871805" y="3484033"/>
            <a:ext cx="929642" cy="108373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8" idx="6"/>
            <a:endCxn id="10" idx="4"/>
          </p:cNvCxnSpPr>
          <p:nvPr/>
        </p:nvCxnSpPr>
        <p:spPr>
          <a:xfrm flipV="1">
            <a:off x="5332306" y="3346873"/>
            <a:ext cx="2035388" cy="114384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683104" y="6009495"/>
            <a:ext cx="1651836" cy="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62000" y="56388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Available link</a:t>
            </a:r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3200400" y="6019800"/>
            <a:ext cx="1651836" cy="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124200" y="5638800"/>
            <a:ext cx="1366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Selected link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7010400" y="6019800"/>
            <a:ext cx="1651836" cy="3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948644" y="5638800"/>
            <a:ext cx="1814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Deteriorating link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85800" y="4876800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TextBox 26"/>
          <p:cNvSpPr txBox="1"/>
          <p:nvPr/>
        </p:nvSpPr>
        <p:spPr>
          <a:xfrm>
            <a:off x="1143000" y="4876800"/>
            <a:ext cx="1287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 Node</a:t>
            </a:r>
            <a:endParaRPr lang="en-US" dirty="0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1FEF-72DF-4A2E-9958-7AD587CB03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3200400" y="4339255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cxnSp>
        <p:nvCxnSpPr>
          <p:cNvPr id="38" name="Straight Connector 37"/>
          <p:cNvCxnSpPr>
            <a:stCxn id="34" idx="6"/>
            <a:endCxn id="8" idx="2"/>
          </p:cNvCxnSpPr>
          <p:nvPr/>
        </p:nvCxnSpPr>
        <p:spPr>
          <a:xfrm flipV="1">
            <a:off x="3654213" y="4490721"/>
            <a:ext cx="1224280" cy="6274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4" idx="5"/>
            <a:endCxn id="8" idx="3"/>
          </p:cNvCxnSpPr>
          <p:nvPr/>
        </p:nvCxnSpPr>
        <p:spPr>
          <a:xfrm rot="5400000" flipH="1" flipV="1">
            <a:off x="4234982" y="3994959"/>
            <a:ext cx="62741" cy="13571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6" idx="5"/>
            <a:endCxn id="34" idx="1"/>
          </p:cNvCxnSpPr>
          <p:nvPr/>
        </p:nvCxnSpPr>
        <p:spPr>
          <a:xfrm rot="16200000" flipH="1">
            <a:off x="2096639" y="3231774"/>
            <a:ext cx="1056055" cy="1284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6" idx="4"/>
            <a:endCxn id="34" idx="2"/>
          </p:cNvCxnSpPr>
          <p:nvPr/>
        </p:nvCxnSpPr>
        <p:spPr>
          <a:xfrm rot="16200000" flipH="1">
            <a:off x="1938822" y="3291884"/>
            <a:ext cx="1144782" cy="13783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1000" y="1314272"/>
            <a:ext cx="8305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Utilizes multiple Tier 1 IP backbones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Optimized overlay paths determine selected links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Automatically and instantaneously</a:t>
            </a:r>
            <a:r>
              <a:rPr lang="en-US" sz="2400" dirty="0" smtClean="0"/>
              <a:t> switch to a better path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600200" y="381000"/>
            <a:ext cx="59429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Responsive Overlay Routing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683104" y="6009495"/>
            <a:ext cx="1651836" cy="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2000" y="56388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Available link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200400" y="6019800"/>
            <a:ext cx="1651836" cy="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24200" y="5638800"/>
            <a:ext cx="1366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Selected link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7010400" y="6019800"/>
            <a:ext cx="1651836" cy="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48644" y="5638800"/>
            <a:ext cx="1814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Deteriorating link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685800" y="4876800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TextBox 33"/>
          <p:cNvSpPr txBox="1"/>
          <p:nvPr/>
        </p:nvSpPr>
        <p:spPr>
          <a:xfrm>
            <a:off x="1143000" y="4876800"/>
            <a:ext cx="1287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 Node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1595120" y="2980267"/>
            <a:ext cx="453813" cy="428413"/>
          </a:xfrm>
          <a:prstGeom prst="ellipse">
            <a:avLst/>
          </a:prstGeom>
          <a:solidFill>
            <a:srgbClr val="263661"/>
          </a:solidFill>
          <a:ln w="50800" cap="flat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Oval 35"/>
          <p:cNvSpPr/>
          <p:nvPr/>
        </p:nvSpPr>
        <p:spPr>
          <a:xfrm>
            <a:off x="4878493" y="4276514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/>
          <p:cNvSpPr/>
          <p:nvPr/>
        </p:nvSpPr>
        <p:spPr>
          <a:xfrm>
            <a:off x="7140787" y="2918460"/>
            <a:ext cx="453813" cy="428413"/>
          </a:xfrm>
          <a:prstGeom prst="ellipse">
            <a:avLst/>
          </a:prstGeom>
          <a:solidFill>
            <a:srgbClr val="263661"/>
          </a:solidFill>
          <a:ln w="508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Oval 37"/>
          <p:cNvSpPr/>
          <p:nvPr/>
        </p:nvSpPr>
        <p:spPr>
          <a:xfrm>
            <a:off x="3567853" y="3132666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39" name="Straight Connector 38"/>
          <p:cNvCxnSpPr>
            <a:stCxn id="38" idx="5"/>
            <a:endCxn id="36" idx="1"/>
          </p:cNvCxnSpPr>
          <p:nvPr/>
        </p:nvCxnSpPr>
        <p:spPr>
          <a:xfrm rot="16200000" flipH="1">
            <a:off x="4029622" y="3423923"/>
            <a:ext cx="840915" cy="98974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6" idx="7"/>
            <a:endCxn id="37" idx="3"/>
          </p:cNvCxnSpPr>
          <p:nvPr/>
        </p:nvCxnSpPr>
        <p:spPr>
          <a:xfrm rot="5400000" flipH="1" flipV="1">
            <a:off x="5708986" y="2840995"/>
            <a:ext cx="1055121" cy="194139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5" idx="6"/>
            <a:endCxn id="38" idx="2"/>
          </p:cNvCxnSpPr>
          <p:nvPr/>
        </p:nvCxnSpPr>
        <p:spPr>
          <a:xfrm>
            <a:off x="2048933" y="3194474"/>
            <a:ext cx="1518920" cy="15239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5" idx="5"/>
            <a:endCxn id="38" idx="3"/>
          </p:cNvCxnSpPr>
          <p:nvPr/>
        </p:nvCxnSpPr>
        <p:spPr>
          <a:xfrm rot="16200000" flipH="1">
            <a:off x="2732194" y="2596220"/>
            <a:ext cx="152399" cy="165183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7"/>
            <a:endCxn id="38" idx="1"/>
          </p:cNvCxnSpPr>
          <p:nvPr/>
        </p:nvCxnSpPr>
        <p:spPr>
          <a:xfrm rot="16200000" flipH="1">
            <a:off x="2732193" y="2293287"/>
            <a:ext cx="152399" cy="165183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6" idx="0"/>
            <a:endCxn id="37" idx="2"/>
          </p:cNvCxnSpPr>
          <p:nvPr/>
        </p:nvCxnSpPr>
        <p:spPr>
          <a:xfrm rot="5400000" flipH="1" flipV="1">
            <a:off x="5551170" y="2686898"/>
            <a:ext cx="1143847" cy="203538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38" idx="6"/>
            <a:endCxn id="36" idx="0"/>
          </p:cNvCxnSpPr>
          <p:nvPr/>
        </p:nvCxnSpPr>
        <p:spPr>
          <a:xfrm>
            <a:off x="4021666" y="3346873"/>
            <a:ext cx="1083734" cy="92964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38" idx="4"/>
            <a:endCxn id="36" idx="2"/>
          </p:cNvCxnSpPr>
          <p:nvPr/>
        </p:nvCxnSpPr>
        <p:spPr>
          <a:xfrm rot="16200000" flipH="1">
            <a:off x="3871805" y="3484033"/>
            <a:ext cx="929642" cy="108373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6" idx="6"/>
            <a:endCxn id="37" idx="4"/>
          </p:cNvCxnSpPr>
          <p:nvPr/>
        </p:nvCxnSpPr>
        <p:spPr>
          <a:xfrm flipV="1">
            <a:off x="5332306" y="3346873"/>
            <a:ext cx="2035388" cy="114384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1FEF-72DF-4A2E-9958-7AD587CB03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200400" y="4339253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Date Placeholder 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cxnSp>
        <p:nvCxnSpPr>
          <p:cNvPr id="46" name="Straight Connector 45"/>
          <p:cNvCxnSpPr>
            <a:stCxn id="35" idx="5"/>
            <a:endCxn id="30" idx="1"/>
          </p:cNvCxnSpPr>
          <p:nvPr/>
        </p:nvCxnSpPr>
        <p:spPr>
          <a:xfrm rot="16200000" flipH="1">
            <a:off x="2096640" y="3231773"/>
            <a:ext cx="1056053" cy="1284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35" idx="4"/>
            <a:endCxn id="30" idx="2"/>
          </p:cNvCxnSpPr>
          <p:nvPr/>
        </p:nvCxnSpPr>
        <p:spPr>
          <a:xfrm rot="16200000" flipH="1">
            <a:off x="1938823" y="3291883"/>
            <a:ext cx="1144780" cy="13783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6"/>
            <a:endCxn id="36" idx="2"/>
          </p:cNvCxnSpPr>
          <p:nvPr/>
        </p:nvCxnSpPr>
        <p:spPr>
          <a:xfrm flipV="1">
            <a:off x="3654213" y="4490721"/>
            <a:ext cx="1224280" cy="627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0" idx="5"/>
            <a:endCxn id="36" idx="3"/>
          </p:cNvCxnSpPr>
          <p:nvPr/>
        </p:nvCxnSpPr>
        <p:spPr>
          <a:xfrm rot="5400000" flipH="1" flipV="1">
            <a:off x="4234983" y="3994958"/>
            <a:ext cx="62739" cy="13571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81000" y="1314272"/>
            <a:ext cx="8305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Utilizes multiple Tier 1 IP backbones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Optimized overlay paths determine selected links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Automatically and instantaneously</a:t>
            </a:r>
            <a:r>
              <a:rPr lang="en-US" sz="2400" dirty="0" smtClean="0"/>
              <a:t> switch to a better path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600847" y="381000"/>
            <a:ext cx="59429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Responsive Overlay Routing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683104" y="6009495"/>
            <a:ext cx="1651836" cy="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2000" y="56388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Available link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200400" y="6019800"/>
            <a:ext cx="1651836" cy="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24200" y="5638800"/>
            <a:ext cx="1366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Selected link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7010400" y="6019800"/>
            <a:ext cx="1651836" cy="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34200" y="5638800"/>
            <a:ext cx="1814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Deteriorating link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685800" y="4876800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TextBox 33"/>
          <p:cNvSpPr txBox="1"/>
          <p:nvPr/>
        </p:nvSpPr>
        <p:spPr>
          <a:xfrm>
            <a:off x="1143000" y="4876800"/>
            <a:ext cx="1287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 Node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1595120" y="2980267"/>
            <a:ext cx="453813" cy="428413"/>
          </a:xfrm>
          <a:prstGeom prst="ellipse">
            <a:avLst/>
          </a:prstGeom>
          <a:solidFill>
            <a:srgbClr val="263661"/>
          </a:solidFill>
          <a:ln w="50800" cap="flat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Oval 35"/>
          <p:cNvSpPr/>
          <p:nvPr/>
        </p:nvSpPr>
        <p:spPr>
          <a:xfrm>
            <a:off x="4878493" y="4276514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/>
          <p:cNvSpPr/>
          <p:nvPr/>
        </p:nvSpPr>
        <p:spPr>
          <a:xfrm>
            <a:off x="7140787" y="2918460"/>
            <a:ext cx="453813" cy="428413"/>
          </a:xfrm>
          <a:prstGeom prst="ellipse">
            <a:avLst/>
          </a:prstGeom>
          <a:solidFill>
            <a:srgbClr val="263661"/>
          </a:solidFill>
          <a:ln w="508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Oval 37"/>
          <p:cNvSpPr/>
          <p:nvPr/>
        </p:nvSpPr>
        <p:spPr>
          <a:xfrm>
            <a:off x="3567853" y="3132666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39" name="Straight Connector 38"/>
          <p:cNvCxnSpPr>
            <a:stCxn id="38" idx="5"/>
            <a:endCxn id="36" idx="1"/>
          </p:cNvCxnSpPr>
          <p:nvPr/>
        </p:nvCxnSpPr>
        <p:spPr>
          <a:xfrm rot="16200000" flipH="1">
            <a:off x="4029622" y="3423923"/>
            <a:ext cx="840915" cy="98974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6" idx="7"/>
            <a:endCxn id="37" idx="3"/>
          </p:cNvCxnSpPr>
          <p:nvPr/>
        </p:nvCxnSpPr>
        <p:spPr>
          <a:xfrm rot="5400000" flipH="1" flipV="1">
            <a:off x="5708986" y="2840995"/>
            <a:ext cx="1055121" cy="194139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5" idx="6"/>
            <a:endCxn id="38" idx="2"/>
          </p:cNvCxnSpPr>
          <p:nvPr/>
        </p:nvCxnSpPr>
        <p:spPr>
          <a:xfrm>
            <a:off x="2048933" y="3194474"/>
            <a:ext cx="1518920" cy="15239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5" idx="5"/>
            <a:endCxn id="38" idx="3"/>
          </p:cNvCxnSpPr>
          <p:nvPr/>
        </p:nvCxnSpPr>
        <p:spPr>
          <a:xfrm rot="16200000" flipH="1">
            <a:off x="2732194" y="2596220"/>
            <a:ext cx="152399" cy="165183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7"/>
            <a:endCxn id="38" idx="1"/>
          </p:cNvCxnSpPr>
          <p:nvPr/>
        </p:nvCxnSpPr>
        <p:spPr>
          <a:xfrm rot="16200000" flipH="1">
            <a:off x="2732193" y="2293287"/>
            <a:ext cx="152399" cy="165183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6" idx="0"/>
            <a:endCxn id="37" idx="2"/>
          </p:cNvCxnSpPr>
          <p:nvPr/>
        </p:nvCxnSpPr>
        <p:spPr>
          <a:xfrm rot="5400000" flipH="1" flipV="1">
            <a:off x="5551170" y="2686898"/>
            <a:ext cx="1143847" cy="203538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38" idx="6"/>
            <a:endCxn id="36" idx="0"/>
          </p:cNvCxnSpPr>
          <p:nvPr/>
        </p:nvCxnSpPr>
        <p:spPr>
          <a:xfrm>
            <a:off x="4021666" y="3346873"/>
            <a:ext cx="1083734" cy="92964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38" idx="4"/>
            <a:endCxn id="36" idx="2"/>
          </p:cNvCxnSpPr>
          <p:nvPr/>
        </p:nvCxnSpPr>
        <p:spPr>
          <a:xfrm rot="16200000" flipH="1">
            <a:off x="3871805" y="3484033"/>
            <a:ext cx="929642" cy="108373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6" idx="6"/>
            <a:endCxn id="37" idx="4"/>
          </p:cNvCxnSpPr>
          <p:nvPr/>
        </p:nvCxnSpPr>
        <p:spPr>
          <a:xfrm flipV="1">
            <a:off x="5332306" y="3346873"/>
            <a:ext cx="2035388" cy="114384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1FEF-72DF-4A2E-9958-7AD587CB03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200400" y="4339253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cxnSp>
        <p:nvCxnSpPr>
          <p:cNvPr id="44" name="Straight Connector 43"/>
          <p:cNvCxnSpPr>
            <a:stCxn id="35" idx="5"/>
            <a:endCxn id="30" idx="1"/>
          </p:cNvCxnSpPr>
          <p:nvPr/>
        </p:nvCxnSpPr>
        <p:spPr>
          <a:xfrm rot="16200000" flipH="1">
            <a:off x="2096640" y="3231773"/>
            <a:ext cx="1056053" cy="128438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5" idx="4"/>
            <a:endCxn id="30" idx="2"/>
          </p:cNvCxnSpPr>
          <p:nvPr/>
        </p:nvCxnSpPr>
        <p:spPr>
          <a:xfrm rot="16200000" flipH="1">
            <a:off x="1938823" y="3291883"/>
            <a:ext cx="1144780" cy="13783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30" idx="6"/>
            <a:endCxn id="36" idx="2"/>
          </p:cNvCxnSpPr>
          <p:nvPr/>
        </p:nvCxnSpPr>
        <p:spPr>
          <a:xfrm flipV="1">
            <a:off x="3654213" y="4490721"/>
            <a:ext cx="1224280" cy="6273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0" idx="5"/>
            <a:endCxn id="36" idx="3"/>
          </p:cNvCxnSpPr>
          <p:nvPr/>
        </p:nvCxnSpPr>
        <p:spPr>
          <a:xfrm rot="5400000" flipH="1" flipV="1">
            <a:off x="4234983" y="3994958"/>
            <a:ext cx="62739" cy="13571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81000" y="1314272"/>
            <a:ext cx="8305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Utilizes multiple Tier 1 IP backbones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Optimized overlay paths determine selected links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Automatically and instantaneously</a:t>
            </a:r>
            <a:r>
              <a:rPr lang="en-US" sz="2400" dirty="0" smtClean="0"/>
              <a:t> switch to a better path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The Internet Revolution</a:t>
            </a:r>
            <a:b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</a:br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A Technical Perspective</a:t>
            </a:r>
            <a:endParaRPr lang="en-US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11350"/>
            <a:ext cx="8229600" cy="41084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A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a typeface="ＭＳ Ｐゴシック" pitchFamily="38" charset="-128"/>
                <a:cs typeface="ＭＳ Ｐゴシック" pitchFamily="38" charset="-128"/>
              </a:rPr>
              <a:t>single, multi-purpose, IP-based </a:t>
            </a: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network 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The art of design – a successful paradigm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2"/>
                </a:solidFill>
                <a:ea typeface="ＭＳ Ｐゴシック" pitchFamily="38" charset="-128"/>
                <a:cs typeface="ＭＳ Ｐゴシック" pitchFamily="38" charset="-128"/>
              </a:rPr>
              <a:t>Keep it simple in the middle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Best-effort packet switching, routing (intranet, Internet)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1F497D"/>
                </a:solidFill>
                <a:ea typeface="ＭＳ Ｐゴシック" pitchFamily="38" charset="-128"/>
                <a:cs typeface="ＭＳ Ｐゴシック" pitchFamily="38" charset="-128"/>
              </a:rPr>
              <a:t>Smart at the edge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End-to-end reliability, naming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Could therefore adapt and scale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Survived for 4 decades and counting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Sustained at least 7 orders of magnitude growth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Standardized and a lot rides on it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basic services are not likely to change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1000" y="1314272"/>
            <a:ext cx="8305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Utilizes multiple Tier 1 IP backbones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Optimized overlay paths determine selected links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Automatically and instantaneously</a:t>
            </a:r>
            <a:r>
              <a:rPr lang="en-US" sz="2400" dirty="0" smtClean="0"/>
              <a:t> switch to a better path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600847" y="381000"/>
            <a:ext cx="59429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Responsive Overlay Routing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683104" y="6009495"/>
            <a:ext cx="1651836" cy="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2000" y="563880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Available link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200400" y="6019800"/>
            <a:ext cx="1651836" cy="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24200" y="5638800"/>
            <a:ext cx="1366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Selected link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7010400" y="6019800"/>
            <a:ext cx="1651836" cy="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34200" y="5638800"/>
            <a:ext cx="1814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Deteriorating link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685800" y="4876800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TextBox 33"/>
          <p:cNvSpPr txBox="1"/>
          <p:nvPr/>
        </p:nvSpPr>
        <p:spPr>
          <a:xfrm>
            <a:off x="1143000" y="4876800"/>
            <a:ext cx="1287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 Node</a:t>
            </a:r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1595120" y="2980267"/>
            <a:ext cx="453813" cy="428413"/>
          </a:xfrm>
          <a:prstGeom prst="ellipse">
            <a:avLst/>
          </a:prstGeom>
          <a:solidFill>
            <a:srgbClr val="263661"/>
          </a:solidFill>
          <a:ln w="50800" cap="flat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Oval 35"/>
          <p:cNvSpPr/>
          <p:nvPr/>
        </p:nvSpPr>
        <p:spPr>
          <a:xfrm>
            <a:off x="4878493" y="4276514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Oval 36"/>
          <p:cNvSpPr/>
          <p:nvPr/>
        </p:nvSpPr>
        <p:spPr>
          <a:xfrm>
            <a:off x="7140787" y="2918460"/>
            <a:ext cx="453813" cy="428413"/>
          </a:xfrm>
          <a:prstGeom prst="ellipse">
            <a:avLst/>
          </a:prstGeom>
          <a:solidFill>
            <a:srgbClr val="263661"/>
          </a:solidFill>
          <a:ln w="508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Oval 37"/>
          <p:cNvSpPr/>
          <p:nvPr/>
        </p:nvSpPr>
        <p:spPr>
          <a:xfrm>
            <a:off x="3567853" y="3132666"/>
            <a:ext cx="453813" cy="42841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39" name="Straight Connector 38"/>
          <p:cNvCxnSpPr>
            <a:stCxn id="38" idx="5"/>
            <a:endCxn id="36" idx="1"/>
          </p:cNvCxnSpPr>
          <p:nvPr/>
        </p:nvCxnSpPr>
        <p:spPr>
          <a:xfrm rot="16200000" flipH="1">
            <a:off x="4029622" y="3423923"/>
            <a:ext cx="840915" cy="98974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6" idx="7"/>
            <a:endCxn id="37" idx="3"/>
          </p:cNvCxnSpPr>
          <p:nvPr/>
        </p:nvCxnSpPr>
        <p:spPr>
          <a:xfrm rot="5400000" flipH="1" flipV="1">
            <a:off x="5708986" y="2840995"/>
            <a:ext cx="1055121" cy="194139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5" idx="6"/>
            <a:endCxn id="38" idx="2"/>
          </p:cNvCxnSpPr>
          <p:nvPr/>
        </p:nvCxnSpPr>
        <p:spPr>
          <a:xfrm>
            <a:off x="2048933" y="3194474"/>
            <a:ext cx="1518920" cy="15239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16200000" flipH="1">
            <a:off x="2752095" y="2582762"/>
            <a:ext cx="152399" cy="165183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5" idx="7"/>
            <a:endCxn id="38" idx="1"/>
          </p:cNvCxnSpPr>
          <p:nvPr/>
        </p:nvCxnSpPr>
        <p:spPr>
          <a:xfrm rot="16200000" flipH="1">
            <a:off x="2732193" y="2293287"/>
            <a:ext cx="152399" cy="165183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6" idx="0"/>
            <a:endCxn id="37" idx="2"/>
          </p:cNvCxnSpPr>
          <p:nvPr/>
        </p:nvCxnSpPr>
        <p:spPr>
          <a:xfrm rot="5400000" flipH="1" flipV="1">
            <a:off x="5551170" y="2686898"/>
            <a:ext cx="1143847" cy="203538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38" idx="6"/>
            <a:endCxn id="36" idx="0"/>
          </p:cNvCxnSpPr>
          <p:nvPr/>
        </p:nvCxnSpPr>
        <p:spPr>
          <a:xfrm>
            <a:off x="4021666" y="3346873"/>
            <a:ext cx="1083734" cy="929641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38" idx="4"/>
            <a:endCxn id="36" idx="2"/>
          </p:cNvCxnSpPr>
          <p:nvPr/>
        </p:nvCxnSpPr>
        <p:spPr>
          <a:xfrm rot="16200000" flipH="1">
            <a:off x="3871805" y="3484033"/>
            <a:ext cx="929642" cy="108373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6" idx="6"/>
            <a:endCxn id="37" idx="4"/>
          </p:cNvCxnSpPr>
          <p:nvPr/>
        </p:nvCxnSpPr>
        <p:spPr>
          <a:xfrm flipV="1">
            <a:off x="5332306" y="3346873"/>
            <a:ext cx="2035388" cy="114384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1FEF-72DF-4A2E-9958-7AD587CB03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200400" y="4339253"/>
            <a:ext cx="453813" cy="428413"/>
          </a:xfrm>
          <a:prstGeom prst="ellipse">
            <a:avLst/>
          </a:prstGeom>
          <a:solidFill>
            <a:srgbClr val="26366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58" name="Straight Connector 57"/>
          <p:cNvCxnSpPr>
            <a:stCxn id="30" idx="1"/>
            <a:endCxn id="35" idx="5"/>
          </p:cNvCxnSpPr>
          <p:nvPr/>
        </p:nvCxnSpPr>
        <p:spPr>
          <a:xfrm rot="16200000" flipV="1">
            <a:off x="2096641" y="3231774"/>
            <a:ext cx="1056053" cy="128438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30" idx="6"/>
            <a:endCxn id="36" idx="2"/>
          </p:cNvCxnSpPr>
          <p:nvPr/>
        </p:nvCxnSpPr>
        <p:spPr>
          <a:xfrm flipV="1">
            <a:off x="3654213" y="4490721"/>
            <a:ext cx="1224280" cy="6273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Date Placeholder 6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66" name="Footer Placeholder 6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cxnSp>
        <p:nvCxnSpPr>
          <p:cNvPr id="70" name="Straight Connector 69"/>
          <p:cNvCxnSpPr>
            <a:stCxn id="35" idx="4"/>
            <a:endCxn id="30" idx="2"/>
          </p:cNvCxnSpPr>
          <p:nvPr/>
        </p:nvCxnSpPr>
        <p:spPr>
          <a:xfrm rot="16200000" flipH="1">
            <a:off x="1938823" y="3291883"/>
            <a:ext cx="1144780" cy="13783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30" idx="5"/>
            <a:endCxn id="36" idx="3"/>
          </p:cNvCxnSpPr>
          <p:nvPr/>
        </p:nvCxnSpPr>
        <p:spPr>
          <a:xfrm rot="5400000" flipH="1" flipV="1">
            <a:off x="4234983" y="3994958"/>
            <a:ext cx="62739" cy="13571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Outline</a:t>
            </a:r>
            <a:endParaRPr lang="en-US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561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The Overlay Network Paradigm</a:t>
            </a:r>
          </a:p>
          <a:p>
            <a:r>
              <a:rPr lang="en-US" dirty="0" smtClean="0"/>
              <a:t>The DARPA Networking Challenge (99-03)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Overlay Architecture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Low-latency reliable transport</a:t>
            </a:r>
          </a:p>
          <a:p>
            <a:r>
              <a:rPr lang="en-US" dirty="0" smtClean="0"/>
              <a:t>The Siemens VoIP Challenge (03-06)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Almost-reliable, real-time transport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LiveTimeNet</a:t>
            </a:r>
            <a:r>
              <a:rPr lang="en-US" dirty="0" smtClean="0"/>
              <a:t> TV Challenge (08-…)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From Overlays to Clouds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Ultimate resiliency, automated monitoring and control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The challenges ahead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/>
          </p:cNvPicPr>
          <p:nvPr/>
        </p:nvPicPr>
        <p:blipFill>
          <a:blip r:embed="rId2"/>
          <a:srcRect b="17739"/>
          <a:stretch>
            <a:fillRect/>
          </a:stretch>
        </p:blipFill>
        <p:spPr bwMode="auto">
          <a:xfrm>
            <a:off x="5549900" y="4419600"/>
            <a:ext cx="3441700" cy="212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The Challenges Ahead</a:t>
            </a:r>
            <a:endParaRPr lang="en-US" sz="4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Resiliency - all the way to intrusion tolerance </a:t>
            </a:r>
          </a:p>
          <a:p>
            <a:pPr lvl="1"/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Resilient clouds</a:t>
            </a:r>
          </a:p>
          <a:p>
            <a:pPr lvl="1"/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Critical infrastructure</a:t>
            </a:r>
            <a:endParaRPr lang="en-US" dirty="0" smtClean="0"/>
          </a:p>
          <a:p>
            <a:pPr lvl="1"/>
            <a:r>
              <a:rPr lang="en-US" dirty="0" smtClean="0"/>
              <a:t>SKYDA (SCADA in the Sky)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Timeliness and quality – no end to that 	</a:t>
            </a:r>
          </a:p>
          <a:p>
            <a:pPr lvl="1"/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Remote manipulation</a:t>
            </a:r>
          </a:p>
          <a:p>
            <a:pPr lvl="1"/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Remote surgery</a:t>
            </a:r>
          </a:p>
          <a:p>
            <a:pPr lvl="1"/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Remote music training ?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New Applications Bring New Demands</a:t>
            </a:r>
            <a:endParaRPr lang="en-US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038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solidFill>
                  <a:srgbClr val="000000"/>
                </a:solidFill>
                <a:ea typeface="ＭＳ Ｐゴシック" pitchFamily="38" charset="-128"/>
                <a:cs typeface="ＭＳ Ｐゴシック" pitchFamily="38" charset="-128"/>
              </a:rPr>
              <a:t>Communication patterns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From Point-to-point – to point-to-multipoint – to many-to-many</a:t>
            </a:r>
          </a:p>
          <a:p>
            <a:r>
              <a:rPr lang="en-US" sz="2400" dirty="0" smtClean="0">
                <a:solidFill>
                  <a:srgbClr val="000000"/>
                </a:solidFill>
                <a:ea typeface="ＭＳ Ｐゴシック" pitchFamily="38" charset="-128"/>
                <a:cs typeface="ＭＳ Ｐゴシック" pitchFamily="38" charset="-128"/>
              </a:rPr>
              <a:t>High performance reliability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“Faster than real-time” file transfers</a:t>
            </a:r>
          </a:p>
          <a:p>
            <a:r>
              <a:rPr lang="en-US" sz="2400" dirty="0" smtClean="0">
                <a:solidFill>
                  <a:srgbClr val="000000"/>
                </a:solidFill>
                <a:ea typeface="ＭＳ Ｐゴシック" pitchFamily="38" charset="-128"/>
                <a:cs typeface="ＭＳ Ｐゴシック" pitchFamily="38" charset="-128"/>
              </a:rPr>
              <a:t>Low latency interactivity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150ms key stroke mirroring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100ms for </a:t>
            </a:r>
            <a:r>
              <a:rPr lang="en-US" sz="2000" dirty="0" err="1" smtClean="0">
                <a:solidFill>
                  <a:srgbClr val="000000"/>
                </a:solidFill>
              </a:rPr>
              <a:t>VoIP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80-100ms for interactive games (remote surgery?)</a:t>
            </a:r>
          </a:p>
          <a:p>
            <a:r>
              <a:rPr lang="en-US" sz="2400" dirty="0" smtClean="0">
                <a:solidFill>
                  <a:srgbClr val="000000"/>
                </a:solidFill>
                <a:ea typeface="ＭＳ Ｐゴシック" pitchFamily="38" charset="-128"/>
                <a:cs typeface="ＭＳ Ｐゴシック" pitchFamily="38" charset="-128"/>
              </a:rPr>
              <a:t>End-to-end dependability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From “Internet” dependability – to “phone service” dependability –  to “TV service” dependability – to “remote surgery” dependability</a:t>
            </a:r>
          </a:p>
          <a:p>
            <a:r>
              <a:rPr lang="en-US" sz="2400" dirty="0" smtClean="0">
                <a:solidFill>
                  <a:srgbClr val="000000"/>
                </a:solidFill>
                <a:ea typeface="ＭＳ Ｐゴシック" pitchFamily="38" charset="-128"/>
                <a:cs typeface="ＭＳ Ｐゴシック" pitchFamily="38" charset="-128"/>
              </a:rPr>
              <a:t>System resiliency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From E-mail fault tolerance – to financial transaction security – to critical infrastructure (SCADA) intrusion tolerance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So, What Can Be Done?</a:t>
            </a:r>
            <a:endParaRPr lang="en-US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Build specialized networks</a:t>
            </a:r>
          </a:p>
          <a:p>
            <a:pPr lvl="1"/>
            <a:r>
              <a:rPr lang="en-US" sz="2000" dirty="0" smtClean="0"/>
              <a:t>Was done decades before the Internet</a:t>
            </a:r>
          </a:p>
          <a:p>
            <a:pPr lvl="1"/>
            <a:r>
              <a:rPr lang="en-US" sz="2000" dirty="0" smtClean="0"/>
              <a:t>Think Cable/TV distribution (Satellite + last mile)</a:t>
            </a:r>
          </a:p>
          <a:p>
            <a:pPr lvl="1"/>
            <a:r>
              <a:rPr lang="en-US" sz="2000" dirty="0" smtClean="0"/>
              <a:t>Extremely expensive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Build private IP networks</a:t>
            </a:r>
          </a:p>
          <a:p>
            <a:pPr lvl="1"/>
            <a:r>
              <a:rPr lang="en-US" sz="2000" dirty="0" smtClean="0"/>
              <a:t>Avoids the resource sharing aspects of the Internet, solves some of the scale issues</a:t>
            </a:r>
          </a:p>
          <a:p>
            <a:pPr lvl="1"/>
            <a:r>
              <a:rPr lang="en-US" sz="2000" dirty="0" smtClean="0"/>
              <a:t>Expensive</a:t>
            </a:r>
          </a:p>
          <a:p>
            <a:pPr lvl="1"/>
            <a:r>
              <a:rPr lang="en-US" sz="2000" dirty="0" smtClean="0"/>
              <a:t>Still confined to basic IP network capabilities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Build a better Internet</a:t>
            </a:r>
          </a:p>
          <a:p>
            <a:pPr lvl="1"/>
            <a:r>
              <a:rPr lang="en-US" sz="2000" dirty="0" smtClean="0"/>
              <a:t>Improvements and enhancements to IP (or TCP/IP stack)</a:t>
            </a:r>
          </a:p>
          <a:p>
            <a:pPr lvl="1"/>
            <a:r>
              <a:rPr lang="en-US" sz="2000" dirty="0" smtClean="0"/>
              <a:t>“Clean slate design”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Build overlay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The Overlay Paradigm</a:t>
            </a:r>
            <a:endParaRPr lang="en-US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458200" cy="2436360"/>
          </a:xfrm>
        </p:spPr>
        <p:txBody>
          <a:bodyPr>
            <a:normAutofit fontScale="70000" lnSpcReduction="20000"/>
          </a:bodyPr>
          <a:lstStyle/>
          <a:p>
            <a:r>
              <a:rPr lang="en-US" baseline="0" dirty="0" smtClean="0">
                <a:latin typeface="Arial" pitchFamily="38" charset="0"/>
                <a:ea typeface="ＭＳ Ｐゴシック" pitchFamily="38" charset="-128"/>
                <a:cs typeface="ＭＳ Ｐゴシック" pitchFamily="38" charset="-128"/>
              </a:rPr>
              <a:t>Overlay paradigm: </a:t>
            </a:r>
          </a:p>
          <a:p>
            <a:pPr lvl="1"/>
            <a:r>
              <a:rPr lang="en-US" dirty="0" smtClean="0">
                <a:latin typeface="Arial" pitchFamily="38" charset="0"/>
                <a:ea typeface="ＭＳ Ｐゴシック" pitchFamily="38" charset="-128"/>
                <a:cs typeface="ＭＳ Ｐゴシック" pitchFamily="38" charset="-128"/>
              </a:rPr>
              <a:t>In contrast to “keep it simple in the middle and smart at the edge”</a:t>
            </a:r>
          </a:p>
          <a:p>
            <a:pPr lvl="1"/>
            <a:r>
              <a:rPr lang="en-US" baseline="0" dirty="0" smtClean="0">
                <a:latin typeface="Arial" pitchFamily="38" charset="0"/>
                <a:ea typeface="ＭＳ Ｐゴシック" pitchFamily="38" charset="-128"/>
                <a:cs typeface="ＭＳ Ｐゴシック" pitchFamily="38" charset="-128"/>
              </a:rPr>
              <a:t>Move intelligence and resources to the middle</a:t>
            </a:r>
          </a:p>
          <a:p>
            <a:pPr lvl="2"/>
            <a:r>
              <a:rPr lang="en-US" sz="2857" baseline="0" dirty="0" smtClean="0">
                <a:solidFill>
                  <a:schemeClr val="tx2"/>
                </a:solidFill>
                <a:latin typeface="Arial" pitchFamily="38" charset="0"/>
                <a:ea typeface="ＭＳ Ｐゴシック" pitchFamily="38" charset="-128"/>
                <a:cs typeface="ＭＳ Ｐゴシック" pitchFamily="38" charset="-128"/>
              </a:rPr>
              <a:t>Software-based overlay routers working on top of the internet</a:t>
            </a:r>
          </a:p>
          <a:p>
            <a:pPr lvl="2"/>
            <a:r>
              <a:rPr lang="en-US" sz="2857" dirty="0" smtClean="0">
                <a:solidFill>
                  <a:schemeClr val="tx2"/>
                </a:solidFill>
                <a:latin typeface="Arial" pitchFamily="38" charset="0"/>
                <a:ea typeface="ＭＳ Ｐゴシック" pitchFamily="38" charset="-128"/>
                <a:cs typeface="ＭＳ Ｐゴシック" pitchFamily="38" charset="-128"/>
              </a:rPr>
              <a:t>O</a:t>
            </a:r>
            <a:r>
              <a:rPr lang="en-US" sz="2857" baseline="0" dirty="0" smtClean="0">
                <a:solidFill>
                  <a:schemeClr val="tx2"/>
                </a:solidFill>
                <a:latin typeface="Arial" pitchFamily="38" charset="0"/>
                <a:ea typeface="ＭＳ Ｐゴシック" pitchFamily="38" charset="-128"/>
                <a:cs typeface="ＭＳ Ｐゴシック" pitchFamily="38" charset="-128"/>
              </a:rPr>
              <a:t>verlay links translated</a:t>
            </a:r>
            <a:r>
              <a:rPr lang="en-US" sz="2857" dirty="0" smtClean="0">
                <a:solidFill>
                  <a:schemeClr val="tx2"/>
                </a:solidFill>
                <a:latin typeface="Arial" pitchFamily="38" charset="0"/>
                <a:ea typeface="ＭＳ Ｐゴシック" pitchFamily="38" charset="-128"/>
                <a:cs typeface="ＭＳ Ｐゴシック" pitchFamily="38" charset="-128"/>
              </a:rPr>
              <a:t> </a:t>
            </a:r>
            <a:r>
              <a:rPr lang="en-US" sz="2857" baseline="0" dirty="0" smtClean="0">
                <a:solidFill>
                  <a:schemeClr val="tx2"/>
                </a:solidFill>
                <a:latin typeface="Arial" pitchFamily="38" charset="0"/>
                <a:ea typeface="ＭＳ Ｐゴシック" pitchFamily="38" charset="-128"/>
                <a:cs typeface="ＭＳ Ｐゴシック" pitchFamily="38" charset="-128"/>
              </a:rPr>
              <a:t>to Internet paths</a:t>
            </a:r>
            <a:endParaRPr lang="en-US" sz="2857" dirty="0" smtClean="0">
              <a:solidFill>
                <a:schemeClr val="tx2"/>
              </a:solidFill>
              <a:latin typeface="Arial" pitchFamily="38" charset="0"/>
              <a:ea typeface="ＭＳ Ｐゴシック" pitchFamily="38" charset="-128"/>
              <a:cs typeface="ＭＳ Ｐゴシック" pitchFamily="38" charset="-128"/>
            </a:endParaRPr>
          </a:p>
          <a:p>
            <a:r>
              <a:rPr lang="en-US" dirty="0" smtClean="0">
                <a:latin typeface="Arial" pitchFamily="38" charset="0"/>
                <a:ea typeface="ＭＳ Ｐゴシック" pitchFamily="38" charset="-128"/>
                <a:cs typeface="ＭＳ Ｐゴシック" pitchFamily="38" charset="-128"/>
              </a:rPr>
              <a:t>Smaller overlay scale (# nodes) </a:t>
            </a:r>
            <a:r>
              <a:rPr lang="en-US" dirty="0" err="1" smtClean="0">
                <a:solidFill>
                  <a:srgbClr val="1F497D"/>
                </a:solidFill>
                <a:latin typeface="Arial" pitchFamily="38" charset="0"/>
                <a:ea typeface="ＭＳ Ｐゴシック" pitchFamily="38" charset="-128"/>
                <a:cs typeface="ＭＳ Ｐゴシック" pitchFamily="38" charset="-128"/>
                <a:sym typeface="Wingdings"/>
              </a:rPr>
              <a:t></a:t>
            </a:r>
            <a:r>
              <a:rPr lang="en-US" dirty="0" smtClean="0">
                <a:latin typeface="Arial" pitchFamily="38" charset="0"/>
                <a:ea typeface="ＭＳ Ｐゴシック" pitchFamily="38" charset="-128"/>
                <a:cs typeface="ＭＳ Ｐゴシック" pitchFamily="38" charset="-128"/>
              </a:rPr>
              <a:t> smarter algorithms,</a:t>
            </a:r>
            <a:r>
              <a:rPr lang="en-US" baseline="0" dirty="0" smtClean="0">
                <a:latin typeface="Arial" pitchFamily="38" charset="0"/>
                <a:ea typeface="ＭＳ Ｐゴシック" pitchFamily="38" charset="-128"/>
                <a:cs typeface="ＭＳ Ｐゴシック" pitchFamily="38" charset="-128"/>
              </a:rPr>
              <a:t> better performance, and new services.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900" y="838200"/>
            <a:ext cx="4648200" cy="3202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Overlay Network Research</a:t>
            </a:r>
            <a:endParaRPr lang="en-US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Flexible Routing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1F497D"/>
                </a:solidFill>
              </a:rPr>
              <a:t>RON</a:t>
            </a:r>
            <a:r>
              <a:rPr lang="en-US" sz="1800" dirty="0" smtClean="0"/>
              <a:t> – resilient routing using alternate paths [</a:t>
            </a:r>
            <a:r>
              <a:rPr lang="en-US" sz="1800" i="1" dirty="0" smtClean="0"/>
              <a:t>Andersen et al, 01</a:t>
            </a:r>
            <a:r>
              <a:rPr lang="en-US" sz="1800" dirty="0" smtClean="0"/>
              <a:t>]</a:t>
            </a:r>
          </a:p>
          <a:p>
            <a:pPr lvl="1">
              <a:lnSpc>
                <a:spcPct val="80000"/>
              </a:lnSpc>
            </a:pPr>
            <a:r>
              <a:rPr lang="en-US" sz="1800" dirty="0" err="1" smtClean="0">
                <a:solidFill>
                  <a:srgbClr val="1F497D"/>
                </a:solidFill>
              </a:rPr>
              <a:t>XBone</a:t>
            </a:r>
            <a:r>
              <a:rPr lang="en-US" sz="1800" dirty="0" smtClean="0"/>
              <a:t> – flexible routing using IP in IP tunneling [</a:t>
            </a:r>
            <a:r>
              <a:rPr lang="en-US" sz="1800" i="1" dirty="0" smtClean="0"/>
              <a:t>Touch, </a:t>
            </a:r>
            <a:r>
              <a:rPr lang="en-US" sz="1800" i="1" dirty="0" err="1" smtClean="0"/>
              <a:t>Hotz</a:t>
            </a:r>
            <a:r>
              <a:rPr lang="en-US" sz="1800" i="1" dirty="0" smtClean="0"/>
              <a:t>, 98</a:t>
            </a:r>
            <a:r>
              <a:rPr lang="en-US" sz="1800" dirty="0" smtClean="0"/>
              <a:t>]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Content Distribution</a:t>
            </a:r>
          </a:p>
          <a:p>
            <a:pPr lvl="1">
              <a:lnSpc>
                <a:spcPct val="80000"/>
              </a:lnSpc>
            </a:pPr>
            <a:r>
              <a:rPr lang="en-US" sz="1800" dirty="0" err="1" smtClean="0">
                <a:solidFill>
                  <a:srgbClr val="1F497D"/>
                </a:solidFill>
              </a:rPr>
              <a:t>Yoid</a:t>
            </a:r>
            <a:r>
              <a:rPr lang="en-US" sz="1800" dirty="0" smtClean="0"/>
              <a:t> – host-based content distribution [</a:t>
            </a:r>
            <a:r>
              <a:rPr lang="en-US" sz="1800" i="1" dirty="0" smtClean="0"/>
              <a:t>Francis 00</a:t>
            </a:r>
            <a:r>
              <a:rPr lang="en-US" sz="1800" dirty="0" smtClean="0"/>
              <a:t>]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1F497D"/>
                </a:solidFill>
              </a:rPr>
              <a:t>Overcast</a:t>
            </a:r>
            <a:r>
              <a:rPr lang="en-US" sz="1800" dirty="0" smtClean="0"/>
              <a:t> – reliable multicast for high bandwidth content distribution [</a:t>
            </a:r>
            <a:r>
              <a:rPr lang="en-US" sz="1800" i="1" dirty="0" err="1" smtClean="0"/>
              <a:t>Janotti</a:t>
            </a:r>
            <a:r>
              <a:rPr lang="en-US" sz="1800" i="1" dirty="0" smtClean="0"/>
              <a:t> et al, 00</a:t>
            </a:r>
            <a:r>
              <a:rPr lang="en-US" sz="1800" dirty="0" smtClean="0"/>
              <a:t>]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1F497D"/>
                </a:solidFill>
              </a:rPr>
              <a:t>Bullet</a:t>
            </a:r>
            <a:r>
              <a:rPr lang="en-US" sz="1800" dirty="0" smtClean="0"/>
              <a:t> – multi-path data dissemination [</a:t>
            </a:r>
            <a:r>
              <a:rPr lang="en-US" sz="1800" i="1" dirty="0" err="1" smtClean="0"/>
              <a:t>Kostic</a:t>
            </a:r>
            <a:r>
              <a:rPr lang="en-US" sz="1800" i="1" dirty="0" smtClean="0"/>
              <a:t> et al 03</a:t>
            </a:r>
            <a:r>
              <a:rPr lang="en-US" sz="1800" dirty="0" smtClean="0"/>
              <a:t>]  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Multicast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1F497D"/>
                </a:solidFill>
              </a:rPr>
              <a:t>ESM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en-US" sz="1800" dirty="0" smtClean="0"/>
              <a:t>– provides application-level multicast [</a:t>
            </a:r>
            <a:r>
              <a:rPr lang="en-US" sz="1800" i="1" dirty="0" smtClean="0"/>
              <a:t>Chu et al, 00</a:t>
            </a:r>
            <a:r>
              <a:rPr lang="en-US" sz="1800" dirty="0" smtClean="0"/>
              <a:t>]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1F497D"/>
                </a:solidFill>
              </a:rPr>
              <a:t>HTMP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en-US" sz="1800" dirty="0" smtClean="0"/>
              <a:t>– interconnects islands of IP Multicast [</a:t>
            </a:r>
            <a:r>
              <a:rPr lang="en-US" sz="1800" i="1" dirty="0" smtClean="0"/>
              <a:t>Zhang et al, 02</a:t>
            </a:r>
            <a:r>
              <a:rPr lang="en-US" sz="1800" dirty="0" smtClean="0"/>
              <a:t>]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Peer to Peer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1F497D"/>
                </a:solidFill>
              </a:rPr>
              <a:t>Chord </a:t>
            </a:r>
            <a:r>
              <a:rPr lang="en-US" sz="1800" dirty="0" smtClean="0"/>
              <a:t>– logarithmic lookup service [</a:t>
            </a:r>
            <a:r>
              <a:rPr lang="en-US" sz="1800" i="1" dirty="0" err="1" smtClean="0"/>
              <a:t>Stoica</a:t>
            </a:r>
            <a:r>
              <a:rPr lang="en-US" sz="1800" i="1" dirty="0" smtClean="0"/>
              <a:t> et al, 01</a:t>
            </a:r>
            <a:r>
              <a:rPr lang="en-US" sz="1800" dirty="0" smtClean="0"/>
              <a:t>]</a:t>
            </a:r>
          </a:p>
          <a:p>
            <a:pPr lvl="1">
              <a:lnSpc>
                <a:spcPct val="80000"/>
              </a:lnSpc>
            </a:pPr>
            <a:r>
              <a:rPr lang="en-US" sz="1800" dirty="0" err="1" smtClean="0">
                <a:solidFill>
                  <a:srgbClr val="1F497D"/>
                </a:solidFill>
              </a:rPr>
              <a:t>Kelips</a:t>
            </a:r>
            <a:r>
              <a:rPr lang="en-US" sz="1800" dirty="0" smtClean="0"/>
              <a:t> – O(1) lookup with more information stored [</a:t>
            </a:r>
            <a:r>
              <a:rPr lang="en-US" sz="1800" i="1" dirty="0" smtClean="0"/>
              <a:t>Gupta et al, 03</a:t>
            </a:r>
            <a:r>
              <a:rPr lang="en-US" sz="1800" dirty="0" smtClean="0"/>
              <a:t>]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ea typeface="ＭＳ Ｐゴシック" pitchFamily="38" charset="-128"/>
                <a:cs typeface="ＭＳ Ｐゴシック" pitchFamily="38" charset="-128"/>
              </a:rPr>
              <a:t>Group Communication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1F497D"/>
                </a:solidFill>
              </a:rPr>
              <a:t>The Spread toolkit</a:t>
            </a:r>
            <a:r>
              <a:rPr lang="en-US" sz="1800" dirty="0" smtClean="0"/>
              <a:t> – scalable wide area group communication using an overlay approach [</a:t>
            </a:r>
            <a:r>
              <a:rPr lang="en-US" sz="1800" i="1" dirty="0" smtClean="0"/>
              <a:t>Amir, </a:t>
            </a:r>
            <a:r>
              <a:rPr lang="en-US" sz="1800" i="1" dirty="0" err="1" smtClean="0"/>
              <a:t>Danilov</a:t>
            </a:r>
            <a:r>
              <a:rPr lang="en-US" sz="1800" i="1" dirty="0" smtClean="0"/>
              <a:t>, Stanton, 00</a:t>
            </a:r>
            <a:r>
              <a:rPr lang="en-US" sz="1800" dirty="0" smtClean="0"/>
              <a:t>]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8" charset="-128"/>
                <a:cs typeface="ＭＳ Ｐゴシック" pitchFamily="38" charset="-128"/>
              </a:rPr>
              <a:t>Outline</a:t>
            </a:r>
            <a:endParaRPr lang="en-US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561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The Overlay Network Paradigm</a:t>
            </a:r>
          </a:p>
          <a:p>
            <a:r>
              <a:rPr lang="en-US" dirty="0" smtClean="0"/>
              <a:t>The DARPA Networking Challenge (99-03)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Overlay Architecture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Low-latency reliable transport</a:t>
            </a:r>
          </a:p>
          <a:p>
            <a:r>
              <a:rPr lang="en-US" dirty="0" smtClean="0"/>
              <a:t>The Siemens VoIP Challenge (03-06)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Almost-reliable, real-time transport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LiveTimeNet</a:t>
            </a:r>
            <a:r>
              <a:rPr lang="en-US" dirty="0" smtClean="0"/>
              <a:t> TV Challenge (08-…)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From Overlays to Clouds</a:t>
            </a:r>
          </a:p>
          <a:p>
            <a:pPr lvl="1"/>
            <a:r>
              <a:rPr lang="en-US" dirty="0" smtClean="0">
                <a:ea typeface="ＭＳ Ｐゴシック" pitchFamily="38" charset="-128"/>
              </a:rPr>
              <a:t>Ultimate resiliency, automated monitoring and control</a:t>
            </a:r>
          </a:p>
          <a:p>
            <a:r>
              <a:rPr lang="en-US" dirty="0" smtClean="0">
                <a:ea typeface="ＭＳ Ｐゴシック" pitchFamily="38" charset="-128"/>
                <a:cs typeface="ＭＳ Ｐゴシック" pitchFamily="38" charset="-128"/>
              </a:rPr>
              <a:t>The challenges ahead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16,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Yair Amir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B675-9CDA-9544-8DD8-A7EF2B941B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2635</TotalTime>
  <Words>2720</Words>
  <Application>Microsoft Macintosh PowerPoint</Application>
  <PresentationFormat>On-screen Show (4:3)</PresentationFormat>
  <Paragraphs>494</Paragraphs>
  <Slides>42</Slides>
  <Notes>13</Notes>
  <HiddenSlides>0</HiddenSlides>
  <MMClips>0</MMClips>
  <ScaleCrop>false</ScaleCrop>
  <HeadingPairs>
    <vt:vector size="8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Office Theme</vt:lpstr>
      <vt:lpstr>Pal_HD:Users:yairamir:Amir:SIGMA:LTN:Patents:LTN_AlmostReliableLink_Disclosure_Dec22.doc!OLE_LINK1</vt:lpstr>
      <vt:lpstr>Microsoft ClipArt Gallery</vt:lpstr>
      <vt:lpstr>Chart</vt:lpstr>
      <vt:lpstr>Worksheet</vt:lpstr>
      <vt:lpstr>CorelDRAW</vt:lpstr>
      <vt:lpstr>Equation</vt:lpstr>
      <vt:lpstr>From Overlays to Clouds:  Inventing a New Network Paradigm</vt:lpstr>
      <vt:lpstr>Team Work!</vt:lpstr>
      <vt:lpstr>The Internet Revolution A Technical Perspective</vt:lpstr>
      <vt:lpstr>The Internet Revolution A Technical Perspective</vt:lpstr>
      <vt:lpstr>New Applications Bring New Demands</vt:lpstr>
      <vt:lpstr>So, What Can Be Done?</vt:lpstr>
      <vt:lpstr>The Overlay Paradigm</vt:lpstr>
      <vt:lpstr>Overlay Network Research</vt:lpstr>
      <vt:lpstr>Outline</vt:lpstr>
      <vt:lpstr>The DARPA Challenge (99-03)</vt:lpstr>
      <vt:lpstr>End-to-End Reliability</vt:lpstr>
      <vt:lpstr>End-to-End Reliability</vt:lpstr>
      <vt:lpstr>Hop-by-Hop Reliability</vt:lpstr>
      <vt:lpstr>Average Latency and Jitter</vt:lpstr>
      <vt:lpstr>Average Latency and Jitter</vt:lpstr>
      <vt:lpstr>Average Latency and Jitter</vt:lpstr>
      <vt:lpstr>How Dense Should an Overlay Be?</vt:lpstr>
      <vt:lpstr>Spines: From Ideas to Reality</vt:lpstr>
      <vt:lpstr>The Spines Overlay Architecture</vt:lpstr>
      <vt:lpstr>Outline</vt:lpstr>
      <vt:lpstr>The Siemens VoIP Challenge (03-06)</vt:lpstr>
      <vt:lpstr>Real-time Recovery Protocol</vt:lpstr>
      <vt:lpstr>VoIP Quality Improvement</vt:lpstr>
      <vt:lpstr>Real-time Routing</vt:lpstr>
      <vt:lpstr>Overlay Approach to VoIP</vt:lpstr>
      <vt:lpstr>Outline</vt:lpstr>
      <vt:lpstr>The LiveTimeNet TV Challenge (08-…)</vt:lpstr>
      <vt:lpstr>From Overlays to Clouds</vt:lpstr>
      <vt:lpstr>The LiveTimeNet Cloud</vt:lpstr>
      <vt:lpstr>Time for a Demonstration</vt:lpstr>
      <vt:lpstr>Time for a Demonstration</vt:lpstr>
      <vt:lpstr>Another Demonstration</vt:lpstr>
      <vt:lpstr>Addressing the Technical Challenge</vt:lpstr>
      <vt:lpstr>Real-time Protocol for HD-TV</vt:lpstr>
      <vt:lpstr>Slide 35</vt:lpstr>
      <vt:lpstr>Slide 36</vt:lpstr>
      <vt:lpstr>Slide 37</vt:lpstr>
      <vt:lpstr>Slide 38</vt:lpstr>
      <vt:lpstr>Slide 39</vt:lpstr>
      <vt:lpstr>Slide 40</vt:lpstr>
      <vt:lpstr>Outline</vt:lpstr>
      <vt:lpstr>The Challenges Ahead</vt:lpstr>
    </vt:vector>
  </TitlesOfParts>
  <Manager/>
  <Company/>
  <LinksUpToDate>false</LinksUpToDate>
  <SharedDoc>false</SharedDoc>
  <HyperlinkBase/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Overlays to Clouds: Inventing a New Network Paradigm</dc:title>
  <dc:subject/>
  <dc:creator>Yair Amir</dc:creator>
  <cp:keywords/>
  <dc:description>Copyright (c) Yair Amir 2012. All rights reserved.</dc:description>
  <cp:lastModifiedBy>Yair Amir</cp:lastModifiedBy>
  <cp:revision>64</cp:revision>
  <dcterms:created xsi:type="dcterms:W3CDTF">2012-03-02T00:28:00Z</dcterms:created>
  <dcterms:modified xsi:type="dcterms:W3CDTF">2012-03-02T00:36:56Z</dcterms:modified>
  <cp:category/>
</cp:coreProperties>
</file>